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6693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4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937760" cy="4937760"/>
          </a:xfrm>
          <a:prstGeom prst="ellipse">
            <a:avLst/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10607040" y="-548640"/>
            <a:ext cx="3108960" cy="3108960"/>
          </a:xfrm>
          <a:prstGeom prst="ellipse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640080" y="2331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9875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Bonus fiscale autotrasporto</a:t>
            </a:r>
            <a:endParaRPr lang="en-US" sz="40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 credito d'imposta carburante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40080" y="4572000"/>
            <a:ext cx="8961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AF0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Sintesi dell'incontro tecnico presso il MIT del 22 luglio 2026 — informativa per le Associazioni provinciali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5212080"/>
            <a:ext cx="1097280" cy="0"/>
          </a:xfrm>
          <a:prstGeom prst="line">
            <a:avLst/>
          </a:prstGeom>
          <a:noFill/>
          <a:ln w="38100">
            <a:solidFill>
              <a:srgbClr val="E091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640080" y="6172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F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ROMA, 22 luglio 2026</a:t>
            </a:r>
            <a:endParaRPr lang="en-US" sz="1200" dirty="0"/>
          </a:p>
        </p:txBody>
      </p:sp>
      <p:pic>
        <p:nvPicPr>
          <p:cNvPr id="9" name="Immagine 8" descr="Immagine che contiene testo, Carattere, schermata, logo&#10;&#10;Descrizione generata automaticamente">
            <a:extLst>
              <a:ext uri="{FF2B5EF4-FFF2-40B4-BE49-F238E27FC236}">
                <a16:creationId xmlns:a16="http://schemas.microsoft.com/office/drawing/2014/main" id="{4380976B-9851-0396-5170-97257745A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07" y="994410"/>
            <a:ext cx="3155858" cy="11772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24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4023360"/>
            <a:ext cx="4572000" cy="4572000"/>
          </a:xfrm>
          <a:prstGeom prst="ellipse">
            <a:avLst/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731520" y="173736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impegno di aggiornamento continuo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2743200"/>
            <a:ext cx="87782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AF0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Associazioni provinciali sono invitate a sensibilizzare gli associati a raccogliere fin d'ora la documentazione utile (fatture gasolio marzo-giugno, elenco veicoli), senza anticipare adempimenti formali prima della pubblicazione del decreto attuativo e del modulo ufficiale.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31520" y="4434840"/>
            <a:ext cx="1097280" cy="0"/>
          </a:xfrm>
          <a:prstGeom prst="line">
            <a:avLst/>
          </a:prstGeom>
          <a:noFill/>
          <a:ln w="38100">
            <a:solidFill>
              <a:srgbClr val="E091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731520" y="4663440"/>
            <a:ext cx="8778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9FB0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diffonderà una circolare operativa di dettaglio non appena saranno disponibili il decreto attuativo, il file Excel ufficiale e le indicazioni di Agenzia delle Dogane e Sogei.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6309360"/>
            <a:ext cx="8778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Ufficio Sindacale, Settore Autotrasporto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PREMESSA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quadro informativo e preliminare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600200"/>
            <a:ext cx="6903720" cy="4297680"/>
          </a:xfrm>
          <a:prstGeom prst="roundRect">
            <a:avLst>
              <a:gd name="adj" fmla="val 1702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77240" y="1874520"/>
            <a:ext cx="63093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22 luglio 2026 si è tenuto presso il MIT un incontro tecnico con le associazioni coordinate in UNATRAS su bonus fiscale e credito d'imposta carburante.
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informazioni qui riportate sono ricognitive e preliminari: mancano ancora il decreto attuativo di dettaglio, il file ufficiale di rendicontazione e le eventuali FAQ di Dogane e Sogei.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680960" y="169164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QUESTA SINTESI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680960" y="2103120"/>
            <a:ext cx="3977640" cy="566928"/>
          </a:xfrm>
          <a:prstGeom prst="roundRect">
            <a:avLst>
              <a:gd name="adj" fmla="val 9677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7863840" y="21031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Credito d'imposta gasolio (300 mln)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680960" y="2788920"/>
            <a:ext cx="3977640" cy="566928"/>
          </a:xfrm>
          <a:prstGeom prst="roundRect">
            <a:avLst>
              <a:gd name="adj" fmla="val 9677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7863840" y="27889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Credito d'imposta carburante estero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680960" y="3474720"/>
            <a:ext cx="3977640" cy="566928"/>
          </a:xfrm>
          <a:prstGeom prst="roundRect">
            <a:avLst>
              <a:gd name="adj" fmla="val 9677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7863840" y="34747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Compensazione tramite F24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680960" y="4160520"/>
            <a:ext cx="3977640" cy="566928"/>
          </a:xfrm>
          <a:prstGeom prst="roundRect">
            <a:avLst>
              <a:gd name="adj" fmla="val 9677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7863840" y="41605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Tavolo permanente autotrasporto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680960" y="4846320"/>
            <a:ext cx="3977640" cy="566928"/>
          </a:xfrm>
          <a:prstGeom prst="roundRect">
            <a:avLst>
              <a:gd name="adj" fmla="val 9677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7863840" y="48463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Altre questioni aperte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680960" y="5532120"/>
            <a:ext cx="3977640" cy="566928"/>
          </a:xfrm>
          <a:prstGeom prst="roundRect">
            <a:avLst>
              <a:gd name="adj" fmla="val 9677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7863840" y="5532120"/>
            <a:ext cx="3657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Prossimi passi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CREDITO D'IMPOSTA GASOLIO · 300 MLN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Chi beneficia e quali veicoli rientrano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600200"/>
            <a:ext cx="5486400" cy="4434840"/>
          </a:xfrm>
          <a:prstGeom prst="roundRect">
            <a:avLst>
              <a:gd name="adj" fmla="val 1649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31520" y="182880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BENEFICIARI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2240280"/>
            <a:ext cx="49377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Imprese italiane ed estere con stabile organizzazione in Italia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Trasporto merci e trasporto persone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Escluso il conto proprio (merci e persone), su indicazione della Commissione Europea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31520" y="41605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VEICOLI AMMISSIBILI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457200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Merci: Euro 5/6, massa complessiva &gt; 7,5 t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Persone: autobus M2/M3 (oltre 9 posti), inclusi turistici</a:t>
            </a:r>
            <a:endParaRPr lang="en-US" sz="14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Anche veicoli a noleggio/locazione; confermato il carburante HVO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217920" y="1600200"/>
            <a:ext cx="5486400" cy="2057400"/>
          </a:xfrm>
          <a:prstGeom prst="roundRect">
            <a:avLst>
              <a:gd name="adj" fmla="val 3556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6492240" y="1783080"/>
            <a:ext cx="4937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40.000–45.000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6492240" y="2423160"/>
            <a:ext cx="4937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imprese potenzialmente beneficiarie del bonus istituito dal D.Lgs. 33/2026 (art. 3)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217920" y="3794760"/>
            <a:ext cx="5486400" cy="2240280"/>
          </a:xfrm>
          <a:prstGeom prst="roundRect">
            <a:avLst>
              <a:gd name="adj" fmla="val 3265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6492240" y="397764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STATO DEL DECRETO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92240" y="4343400"/>
            <a:ext cx="4937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Primo decreto interministeriale (100 mln) pubblicato il 21 luglio 2026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Erogazione del bonus prevista entro il 15 dicembre 2026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CREDITO D'IMPOSTA GASOLIO · CALCOLO E PROCEDURA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Come si calcola e come si richiede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2697480" cy="3246120"/>
          </a:xfrm>
          <a:prstGeom prst="roundRect">
            <a:avLst>
              <a:gd name="adj" fmla="val 2712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5"/>
          <p:cNvSpPr/>
          <p:nvPr/>
        </p:nvSpPr>
        <p:spPr>
          <a:xfrm>
            <a:off x="685800" y="1920240"/>
            <a:ext cx="2240280" cy="640080"/>
          </a:xfrm>
          <a:prstGeom prst="roundRect">
            <a:avLst>
              <a:gd name="adj" fmla="val 8571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685800" y="19202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70%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685800" y="2697480"/>
            <a:ext cx="22402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della maggior spesa carburante marzo-giugno rispetto al prezzo medio di febbraio 2026 (parametro MASE)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337560" y="1691640"/>
            <a:ext cx="2697480" cy="3246120"/>
          </a:xfrm>
          <a:prstGeom prst="roundRect">
            <a:avLst>
              <a:gd name="adj" fmla="val 2712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3566160" y="1920240"/>
            <a:ext cx="2240280" cy="640080"/>
          </a:xfrm>
          <a:prstGeom prst="roundRect">
            <a:avLst>
              <a:gd name="adj" fmla="val 8571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3566160" y="19202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1–15 SET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3566160" y="2697480"/>
            <a:ext cx="22402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finestra della piattaforma Sogei per la presentazione della domanda (non è un click day)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17920" y="1691640"/>
            <a:ext cx="2697480" cy="3246120"/>
          </a:xfrm>
          <a:prstGeom prst="roundRect">
            <a:avLst>
              <a:gd name="adj" fmla="val 2712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6446520" y="1920240"/>
            <a:ext cx="2240280" cy="640080"/>
          </a:xfrm>
          <a:prstGeom prst="roundRect">
            <a:avLst>
              <a:gd name="adj" fmla="val 8571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6446520" y="19202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SPID / CIE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6446520" y="2697480"/>
            <a:ext cx="22402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accesso al portale, con possibilità di delega a terzi; elenco veicoli pre-caricato dal CED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098280" y="1691640"/>
            <a:ext cx="2697480" cy="3246120"/>
          </a:xfrm>
          <a:prstGeom prst="roundRect">
            <a:avLst>
              <a:gd name="adj" fmla="val 2712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7"/>
          <p:cNvSpPr/>
          <p:nvPr/>
        </p:nvSpPr>
        <p:spPr>
          <a:xfrm>
            <a:off x="9326880" y="1920240"/>
            <a:ext cx="2240280" cy="640080"/>
          </a:xfrm>
          <a:prstGeom prst="roundRect">
            <a:avLst>
              <a:gd name="adj" fmla="val 8571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9326880" y="19202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FILE EXCEL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9326880" y="2697480"/>
            <a:ext cx="224028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unico formato ammesso: litri, spesa e fatture mese per mese, incluse quelle estere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5166360"/>
            <a:ext cx="11247120" cy="914400"/>
          </a:xfrm>
          <a:prstGeom prst="roundRect">
            <a:avLst>
              <a:gd name="adj" fmla="val 8000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Text 21"/>
          <p:cNvSpPr/>
          <p:nvPr/>
        </p:nvSpPr>
        <p:spPr>
          <a:xfrm>
            <a:off x="731520" y="516636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Risorse limitate: </a:t>
            </a: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i 300 milioni non bastano, l'erogazione è ridotta in modo proporzionale per tutte le imprese, a prescindere dall'ordine di arrivo della domanda. Previsti controlli a campione su consumi e parco veicolare.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CREDITO D'IMPOSTA CARBURANTE ESTERO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Acquisti di carburante all'estero (es. Francia)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50876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imprese italiane con veicoli immatricolati in Italia che acquistano carburante fuori dai confini nazionali.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2240280"/>
            <a:ext cx="3657600" cy="3566160"/>
          </a:xfrm>
          <a:prstGeom prst="roundRect">
            <a:avLst>
              <a:gd name="adj" fmla="val 2051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Shape 6"/>
          <p:cNvSpPr/>
          <p:nvPr/>
        </p:nvSpPr>
        <p:spPr>
          <a:xfrm>
            <a:off x="777240" y="2514600"/>
            <a:ext cx="457200" cy="457200"/>
          </a:xfrm>
          <a:prstGeom prst="rect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77240" y="315468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Nodo da chiarire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77240" y="3794760"/>
            <a:ext cx="3017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differenziale di prezzo per il calcolo del credito si basa sui valori italiani o su quelli del Paese di acquisto? Punto ancora aperto.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43400" y="2240280"/>
            <a:ext cx="3657600" cy="3566160"/>
          </a:xfrm>
          <a:prstGeom prst="roundRect">
            <a:avLst>
              <a:gd name="adj" fmla="val 2051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4663440" y="2514600"/>
            <a:ext cx="457200" cy="457200"/>
          </a:xfrm>
          <a:prstGeom prst="rect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4663440" y="315468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Richieste delle associazioni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4663440" y="3794760"/>
            <a:ext cx="3017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Testo del decreto direttoriale e un file operativo (Excel) prima della pausa estiva, per preparare i dati con anticipo.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0" y="2240280"/>
            <a:ext cx="3657600" cy="3566160"/>
          </a:xfrm>
          <a:prstGeom prst="roundRect">
            <a:avLst>
              <a:gd name="adj" fmla="val 2051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8549640" y="2514600"/>
            <a:ext cx="457200" cy="457200"/>
          </a:xfrm>
          <a:prstGeom prst="rect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8549640" y="315468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Suggerimento tecnico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8549640" y="3794760"/>
            <a:ext cx="3017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Inserire un menu a tendina per la selezione del Paese di acquisto, per ridurre gli errori di digitazione in piattaforma.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COMPENSAZIONE DEL CREDITO · MODELLO F24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margine temporale molto stretto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914400" y="2743200"/>
            <a:ext cx="10332720" cy="0"/>
          </a:xfrm>
          <a:prstGeom prst="line">
            <a:avLst/>
          </a:prstGeom>
          <a:noFill/>
          <a:ln w="25400">
            <a:solidFill>
              <a:srgbClr val="16324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Shape 5"/>
          <p:cNvSpPr/>
          <p:nvPr/>
        </p:nvSpPr>
        <p:spPr>
          <a:xfrm>
            <a:off x="1353312" y="2633472"/>
            <a:ext cx="219456" cy="219456"/>
          </a:xfrm>
          <a:prstGeom prst="ellipse">
            <a:avLst/>
          </a:prstGeom>
          <a:solidFill>
            <a:srgbClr val="E0912B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457200" y="19659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 DIC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" y="301752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imprese conoscono l'importo esatto, calcolato dall'Agenzia delle Dogane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971032" y="2633472"/>
            <a:ext cx="219456" cy="219456"/>
          </a:xfrm>
          <a:prstGeom prst="ellipse">
            <a:avLst/>
          </a:prstGeom>
          <a:solidFill>
            <a:srgbClr val="E0912B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5074920" y="19659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 DIC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01752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Finestra F24: rischio di capienza fiscale insufficiente per compensare tutto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948672" y="2633472"/>
            <a:ext cx="219456" cy="219456"/>
          </a:xfrm>
          <a:prstGeom prst="ellipse">
            <a:avLst/>
          </a:prstGeom>
          <a:solidFill>
            <a:srgbClr val="E0912B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052560" y="19659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 DIC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0" y="301752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Termine proposto per estendere la compensazione (emendamento in valutazione)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57200" y="5120640"/>
            <a:ext cx="11247120" cy="1005840"/>
          </a:xfrm>
          <a:prstGeom prst="roundRect">
            <a:avLst>
              <a:gd name="adj" fmla="val 7273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31520" y="5120640"/>
            <a:ext cx="10698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Proposta sul tavolo: </a:t>
            </a: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consentire la compensazione anche con gli F24 successivi (fino a marzo) ed emendare il decreto infrastrutture per estendere il termine al 31 dicembre. Esito non ancora garantito.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TAVOLO PERMANENTE AUTOTRASPORTO E LOGISTICA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Una sede stabile di confronto con il Governo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645920"/>
            <a:ext cx="5212080" cy="4343400"/>
          </a:xfrm>
          <a:prstGeom prst="roundRect">
            <a:avLst>
              <a:gd name="adj" fmla="val 1684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31520" y="1828800"/>
            <a:ext cx="4663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STRUTTURA PROPOSTA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2194560"/>
            <a:ext cx="466344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Presidenza: Ministro Infrastrutture o Viceministro delegato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vicepresidenze: capo dipartimento trasporti + rappresentante associazioni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Partecipanti: Palazzo Chigi, direttori generali, committenza, associazioni autotrasportatori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943600" y="1645920"/>
            <a:ext cx="5760720" cy="2011680"/>
          </a:xfrm>
          <a:prstGeom prst="roundRect">
            <a:avLst>
              <a:gd name="adj" fmla="val 3636"/>
            </a:avLst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6217920" y="1828800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FUNZIONI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217920" y="2194560"/>
            <a:ext cx="5212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PN Logistica · normativa nazionale ed europea · intermodalità · politiche di investimento · contratti di autotrasporto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943600" y="3886200"/>
            <a:ext cx="5760720" cy="2103120"/>
          </a:xfrm>
          <a:prstGeom prst="roundRect">
            <a:avLst>
              <a:gd name="adj" fmla="val 3478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6217920" y="4069080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091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TEMPISTICHE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17920" y="4434840"/>
            <a:ext cx="52120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 convocazione prevista a settembre 2026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Bozza del decreto istitutivo distribuita dal Dott. Valente per osservazioni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ALTRE QUESTIONI APERTE E RICHIESTE DEGLI OPERATORI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 temi ancora sul tavolo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457200" y="2624328"/>
            <a:ext cx="11247120" cy="822960"/>
          </a:xfrm>
          <a:prstGeom prst="roundRect">
            <a:avLst>
              <a:gd name="adj" fmla="val 6667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457200" y="2624328"/>
            <a:ext cx="109728" cy="822960"/>
          </a:xfrm>
          <a:prstGeom prst="rect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777240" y="2624328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Caro carburante e pedaggi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023360" y="2624328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Confronto necessario su pedaggi autostradali e tempi di guida/riposo.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557016"/>
            <a:ext cx="11247120" cy="822960"/>
          </a:xfrm>
          <a:prstGeom prst="roundRect">
            <a:avLst>
              <a:gd name="adj" fmla="val 6667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457200" y="3557016"/>
            <a:ext cx="109728" cy="822960"/>
          </a:xfrm>
          <a:prstGeom prst="rect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777240" y="3557016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Fiscalità sul gasolio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023360" y="3557016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livello di tassazione sul gasolio in Italia continua a incidere sui costi delle imprese.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4489704"/>
            <a:ext cx="11247120" cy="822960"/>
          </a:xfrm>
          <a:prstGeom prst="roundRect">
            <a:avLst>
              <a:gd name="adj" fmla="val 6667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7"/>
          <p:cNvSpPr/>
          <p:nvPr/>
        </p:nvSpPr>
        <p:spPr>
          <a:xfrm>
            <a:off x="457200" y="4489704"/>
            <a:ext cx="109728" cy="822960"/>
          </a:xfrm>
          <a:prstGeom prst="rect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777240" y="4489704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Brennero e arco alpino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023360" y="4489704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Apprezzati i progressi sul Brennero; richiesto un approccio esteso a tutto l'arco alpino.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5422392"/>
            <a:ext cx="11247120" cy="822960"/>
          </a:xfrm>
          <a:prstGeom prst="roundRect">
            <a:avLst>
              <a:gd name="adj" fmla="val 6667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3" name="Shape 21"/>
          <p:cNvSpPr/>
          <p:nvPr/>
        </p:nvSpPr>
        <p:spPr>
          <a:xfrm>
            <a:off x="457200" y="5422392"/>
            <a:ext cx="109728" cy="822960"/>
          </a:xfrm>
          <a:prstGeom prst="rect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777240" y="5422392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Richieste al MEF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023360" y="542239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Sollecitata la firma del decreto da 590 mln e lo sblocco di 6 mln già stanziati.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502920" cy="292608"/>
          </a:xfrm>
          <a:prstGeom prst="roundRect">
            <a:avLst>
              <a:gd name="adj" fmla="val 18750"/>
            </a:avLst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411480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051560" y="411480"/>
            <a:ext cx="7315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PROSSIMI PASSI CONCORDATI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63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Cosa succede da qui a settembre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1691640"/>
            <a:ext cx="457200" cy="457200"/>
          </a:xfrm>
          <a:prstGeom prst="ellipse">
            <a:avLst/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57200" y="16916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97280" y="1618488"/>
            <a:ext cx="106070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imprese preparano i dati su fatture carburante (marzo-giugno) e veicoli, per il caricamento tra 1° e 15 settembre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404872"/>
            <a:ext cx="457200" cy="457200"/>
          </a:xfrm>
          <a:prstGeom prst="ellipse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457200" y="24048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331720"/>
            <a:ext cx="106070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preparazione un emendamento per estendere al 31 dicembre la compensazione del credito d'imposta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3118104"/>
            <a:ext cx="457200" cy="457200"/>
          </a:xfrm>
          <a:prstGeom prst="ellipse">
            <a:avLst/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457200" y="31181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97280" y="3044952"/>
            <a:ext cx="106070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Dott. Valente distribuisce la bozza del decreto istitutivo del tavolo permanente per osservazioni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457200" cy="457200"/>
          </a:xfrm>
          <a:prstGeom prst="ellipse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97280" y="3758184"/>
            <a:ext cx="106070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 riunione del tavolo permanente convocata a inizio settembre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57200" y="4544568"/>
            <a:ext cx="457200" cy="457200"/>
          </a:xfrm>
          <a:prstGeom prst="ellipse">
            <a:avLst/>
          </a:prstGeom>
          <a:solidFill>
            <a:srgbClr val="16324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457200" y="45445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97280" y="4471416"/>
            <a:ext cx="106070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Valutato un incontro/tutorial sulla piattaforma, con menu a tendina per i Paesi esteri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57200" y="5257800"/>
            <a:ext cx="457200" cy="457200"/>
          </a:xfrm>
          <a:prstGeom prst="ellipse">
            <a:avLst/>
          </a:prstGeom>
          <a:solidFill>
            <a:srgbClr val="E0912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457200" y="5257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97280" y="5184648"/>
            <a:ext cx="106070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Viceministro si attiva presso il MEF per la firma del decreto da 590 mln e lo sblocco dei 6 mln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 Casartigiani — Circolare informativa autotrasporto · 22 luglio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1036</Words>
  <Application>Microsoft Macintosh PowerPoint</Application>
  <PresentationFormat>Widescreen</PresentationFormat>
  <Paragraphs>133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Stefano Castronuovo</cp:lastModifiedBy>
  <cp:revision>2</cp:revision>
  <dcterms:created xsi:type="dcterms:W3CDTF">2026-07-22T17:39:56Z</dcterms:created>
  <dcterms:modified xsi:type="dcterms:W3CDTF">2026-07-22T17:48:03Z</dcterms:modified>
</cp:coreProperties>
</file>