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77" r:id="rId2"/>
    <p:sldId id="391" r:id="rId3"/>
    <p:sldId id="392" r:id="rId4"/>
    <p:sldId id="389" r:id="rId5"/>
    <p:sldId id="390" r:id="rId6"/>
    <p:sldId id="374" r:id="rId7"/>
    <p:sldId id="381" r:id="rId8"/>
    <p:sldId id="382" r:id="rId9"/>
    <p:sldId id="383" r:id="rId10"/>
    <p:sldId id="385" r:id="rId11"/>
  </p:sldIdLst>
  <p:sldSz cx="24384000" cy="13716000"/>
  <p:notesSz cx="6797675" cy="9926638"/>
  <p:defaultTextStyle>
    <a:defPPr marL="0" marR="0" indent="0" algn="l" defTabSz="91435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28589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57178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85767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914353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5887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062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240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418" algn="l" defTabSz="8254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92729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68"/>
    <a:srgbClr val="37735B"/>
    <a:srgbClr val="09724D"/>
    <a:srgbClr val="0F7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292729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F9FBFC"/>
          </a:solidFill>
        </a:fill>
      </a:tcStyle>
    </a:wholeTbl>
    <a:band2H>
      <a:tcTxStyle/>
      <a:tcStyle>
        <a:tcBdr/>
        <a:fill>
          <a:solidFill>
            <a:srgbClr val="FCF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381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381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92729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CAF4DD"/>
          </a:solidFill>
        </a:fill>
      </a:tcStyle>
    </a:wholeTbl>
    <a:band2H>
      <a:tcTxStyle/>
      <a:tcStyle>
        <a:tcBdr/>
        <a:fill>
          <a:solidFill>
            <a:srgbClr val="E6FA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381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381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92729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CAF4DD"/>
          </a:solidFill>
        </a:fill>
      </a:tcStyle>
    </a:wholeTbl>
    <a:band2H>
      <a:tcTxStyle/>
      <a:tcStyle>
        <a:tcBdr/>
        <a:fill>
          <a:solidFill>
            <a:srgbClr val="E6FA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381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381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927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DFC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927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729"/>
              </a:solidFill>
              <a:prstDash val="solid"/>
              <a:round/>
            </a:ln>
          </a:top>
          <a:bottom>
            <a:ln w="25400" cap="flat">
              <a:solidFill>
                <a:srgbClr val="2927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C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729"/>
              </a:solidFill>
              <a:prstDash val="solid"/>
              <a:round/>
            </a:ln>
          </a:top>
          <a:bottom>
            <a:ln w="25400" cap="flat">
              <a:solidFill>
                <a:srgbClr val="2927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92729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29272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381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29272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381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29272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FDFCFF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hueOff val="-12342858"/>
              <a:satOff val="-30434"/>
              <a:lumOff val="4509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solidFill>
            <a:srgbClr val="FDFC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50800" cap="flat">
              <a:solidFill>
                <a:srgbClr val="FDFCFF"/>
              </a:solidFill>
              <a:prstDash val="solid"/>
              <a:round/>
            </a:ln>
          </a:top>
          <a:bottom>
            <a:ln w="127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DFCFF"/>
      </a:tcTxStyle>
      <a:tcStyle>
        <a:tcBdr>
          <a:left>
            <a:ln w="12700" cap="flat">
              <a:solidFill>
                <a:srgbClr val="FDFCFF"/>
              </a:solidFill>
              <a:prstDash val="solid"/>
              <a:round/>
            </a:ln>
          </a:left>
          <a:right>
            <a:ln w="12700" cap="flat">
              <a:solidFill>
                <a:srgbClr val="FDFCFF"/>
              </a:solidFill>
              <a:prstDash val="solid"/>
              <a:round/>
            </a:ln>
          </a:right>
          <a:top>
            <a:ln w="12700" cap="flat">
              <a:solidFill>
                <a:srgbClr val="FDFCFF"/>
              </a:solidFill>
              <a:prstDash val="solid"/>
              <a:round/>
            </a:ln>
          </a:top>
          <a:bottom>
            <a:ln w="25400" cap="flat">
              <a:solidFill>
                <a:srgbClr val="FDFCFF"/>
              </a:solidFill>
              <a:prstDash val="solid"/>
              <a:round/>
            </a:ln>
          </a:bottom>
          <a:insideH>
            <a:ln w="12700" cap="flat">
              <a:solidFill>
                <a:srgbClr val="FDFCFF"/>
              </a:solidFill>
              <a:prstDash val="solid"/>
              <a:round/>
            </a:ln>
          </a:insideH>
          <a:insideV>
            <a:ln w="12700" cap="flat">
              <a:solidFill>
                <a:srgbClr val="FDFC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3961" autoAdjust="0"/>
  </p:normalViewPr>
  <p:slideViewPr>
    <p:cSldViewPr>
      <p:cViewPr>
        <p:scale>
          <a:sx n="50" d="100"/>
          <a:sy n="50" d="100"/>
        </p:scale>
        <p:origin x="180" y="4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Presentazione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domande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bando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78-4992-BBD1-210C1BBF1A9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78-4992-BBD1-210C1BBF1A9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78-4992-BBD1-210C1BBF1A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Foglio1!$A$2:$A$4</c:f>
              <c:strCache>
                <c:ptCount val="3"/>
                <c:pt idx="0">
                  <c:v>e-commerce</c:v>
                </c:pt>
                <c:pt idx="1">
                  <c:v>Partecipazione a fiere e mostre</c:v>
                </c:pt>
                <c:pt idx="2">
                  <c:v>Transazione digitale ed ecologica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33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78-4992-BBD1-210C1BBF1A9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9214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1pPr>
    <a:lvl2pPr indent="228589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2pPr>
    <a:lvl3pPr indent="457178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3pPr>
    <a:lvl4pPr indent="685767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4pPr>
    <a:lvl5pPr indent="914353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5pPr>
    <a:lvl6pPr indent="1142942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6pPr>
    <a:lvl7pPr indent="1371531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7pPr>
    <a:lvl8pPr indent="1600120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8pPr>
    <a:lvl9pPr indent="1828709" defTabSz="457178" latinLnBrk="0">
      <a:lnSpc>
        <a:spcPct val="116999"/>
      </a:lnSpc>
      <a:defRPr sz="2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885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049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EA26C-ECEE-4C7D-82EC-2CA7E342C431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33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800" y="4260892"/>
            <a:ext cx="20726400" cy="294005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2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4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243823" tIns="121912" rIns="243823" bIns="121912"/>
          <a:lstStyle/>
          <a:p>
            <a:fld id="{6C64C2BC-F16C-4ACA-BBDA-E5EC0EEDAB13}" type="datetimeFigureOut">
              <a:rPr lang="it-IT" smtClean="0"/>
              <a:t>02/02/2022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lIns="243823" tIns="121912" rIns="243823" bIns="121912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2488529" y="12347576"/>
            <a:ext cx="468504" cy="574512"/>
          </a:xfrm>
        </p:spPr>
        <p:txBody>
          <a:bodyPr tIns="121912" bIns="121912"/>
          <a:lstStyle/>
          <a:p>
            <a:fld id="{F591A344-1D16-4484-8E62-E1A4E9C3D8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50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D123DA72-12D2-42C1-A476-951D1A2B38FE}" type="datetimeFigureOut">
              <a:rPr lang="it-IT" smtClean="0"/>
              <a:t>02/02/2022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21E-014C-4BA9-99A0-9D4A534156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3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93135" y="10601325"/>
            <a:ext cx="24375533" cy="306705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239994" rIns="243834" bIns="239994" anchor="ctr"/>
          <a:lstStyle/>
          <a:p>
            <a:pPr algn="ctr" defTabSz="2438339">
              <a:defRPr/>
            </a:pPr>
            <a:endParaRPr lang="fr-FR" sz="37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ChristineB\Seenk-D\BNPP\2015-05\fo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24384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/>
          <p:nvPr userDrawn="1"/>
        </p:nvSpPr>
        <p:spPr>
          <a:xfrm>
            <a:off x="8468" y="10648949"/>
            <a:ext cx="24375533" cy="306705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239994" rIns="243834" bIns="239994" anchor="ctr"/>
          <a:lstStyle/>
          <a:p>
            <a:pPr algn="ctr" defTabSz="2438339">
              <a:defRPr/>
            </a:pPr>
            <a:endParaRPr lang="fr-FR" sz="3700" dirty="0">
              <a:solidFill>
                <a:srgbClr val="000000"/>
              </a:solidFill>
            </a:endParaRPr>
          </a:p>
        </p:txBody>
      </p:sp>
      <p:pic>
        <p:nvPicPr>
          <p:cNvPr id="10" name="Immagine 12" descr="BNL_AR_BL_I_Q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2" y="11283949"/>
            <a:ext cx="100033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9" descr="BNPP_Sign_IT_1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401" y="11563351"/>
            <a:ext cx="9986435" cy="128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0543" y="511179"/>
            <a:ext cx="16336035" cy="1728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9600" b="1" cap="all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0541" y="2287589"/>
            <a:ext cx="14208000" cy="86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6700" cap="all" baseline="0">
                <a:solidFill>
                  <a:schemeClr val="tx1"/>
                </a:solidFill>
                <a:latin typeface="+mj-lt"/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0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19200" y="12712704"/>
            <a:ext cx="5689600" cy="730251"/>
          </a:xfrm>
          <a:prstGeom prst="rect">
            <a:avLst/>
          </a:prstGeom>
        </p:spPr>
        <p:txBody>
          <a:bodyPr lIns="91414" tIns="45707" rIns="91414" bIns="4570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2E187F-F0B5-4110-8A1B-A1D40AF9D802}" type="datetime1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02/02/2022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331200" y="12712704"/>
            <a:ext cx="7721600" cy="730251"/>
          </a:xfrm>
          <a:prstGeom prst="rect">
            <a:avLst/>
          </a:prstGeom>
        </p:spPr>
        <p:txBody>
          <a:bodyPr lIns="91414" tIns="45707" rIns="91414" bIns="4570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75B1-C865-4F13-91B5-9D3AE29ECD5D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12342858"/>
            <a:satOff val="-30434"/>
            <a:lumOff val="450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65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t>Titolo Testo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488529" y="12347580"/>
            <a:ext cx="468504" cy="420627"/>
          </a:xfrm>
          <a:prstGeom prst="rect">
            <a:avLst/>
          </a:prstGeom>
          <a:ln w="12700">
            <a:miter lim="400000"/>
          </a:ln>
        </p:spPr>
        <p:txBody>
          <a:bodyPr wrap="none" lIns="45719" tIns="45719" rIns="45719" bIns="45719">
            <a:spAutoFit/>
          </a:bodyPr>
          <a:lstStyle>
            <a:lvl1pPr>
              <a:defRPr>
                <a:solidFill>
                  <a:schemeClr val="accent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</p:sldLayoutIdLst>
  <p:transition spd="med"/>
  <p:txStyles>
    <p:titleStyle>
      <a:lvl1pPr marL="0" marR="0" indent="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0" marR="0" indent="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2pPr>
      <a:lvl3pPr marL="0" marR="0" indent="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3pPr>
      <a:lvl4pPr marL="0" marR="0" indent="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4pPr>
      <a:lvl5pPr marL="0" marR="0" indent="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5pPr>
      <a:lvl6pPr marL="0" marR="0" indent="457178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0" marR="0" indent="914353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0" marR="0" indent="1371531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0" marR="0" indent="1828709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titleStyle>
    <p:bodyStyle>
      <a:lvl1pPr marL="0" marR="0" indent="0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5pPr>
      <a:lvl6pPr marL="2565272" marR="0" indent="-279385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6pPr>
      <a:lvl7pPr marL="3022450" marR="0" indent="-279385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7pPr>
      <a:lvl8pPr marL="3479625" marR="0" indent="-279385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8pPr>
      <a:lvl9pPr marL="3936803" marR="0" indent="-279385" algn="l" defTabSz="825459" rtl="0" latinLnBrk="0">
        <a:lnSpc>
          <a:spcPct val="1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292729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228589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457178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685767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914353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2285887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2743062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3200240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3657418" algn="l" defTabSz="82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microsoft.com/office/2007/relationships/hdphoto" Target="../media/hdphoto3.wdp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9" t="26" b="-123"/>
          <a:stretch/>
        </p:blipFill>
        <p:spPr bwMode="auto">
          <a:xfrm>
            <a:off x="14518" y="0"/>
            <a:ext cx="12264008" cy="137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colorTemperature colorTemp="11000"/>
                    </a14:imgEffect>
                    <a14:imgEffect>
                      <a14:saturation sat="10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73" b="14079"/>
          <a:stretch/>
        </p:blipFill>
        <p:spPr>
          <a:xfrm>
            <a:off x="16888457" y="9036000"/>
            <a:ext cx="7495543" cy="4680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0" name="Titre 1"/>
          <p:cNvSpPr>
            <a:spLocks noGrp="1"/>
          </p:cNvSpPr>
          <p:nvPr>
            <p:ph type="ctrTitle" idx="4294967295"/>
          </p:nvPr>
        </p:nvSpPr>
        <p:spPr>
          <a:xfrm>
            <a:off x="2182888" y="4792247"/>
            <a:ext cx="12025313" cy="1920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r>
              <a:rPr lang="fr-FR" sz="43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3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3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380740" y="6015415"/>
            <a:ext cx="85920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825500"/>
            <a:r>
              <a:rPr lang="it-IT" sz="3600" b="1" dirty="0" smtClean="0">
                <a:solidFill>
                  <a:schemeClr val="bg1"/>
                </a:solidFill>
              </a:rPr>
              <a:t>SIMEST </a:t>
            </a:r>
            <a:r>
              <a:rPr lang="it-IT" sz="3600" b="1" dirty="0">
                <a:solidFill>
                  <a:schemeClr val="bg1"/>
                </a:solidFill>
              </a:rPr>
              <a:t>- Fondo 394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pic>
        <p:nvPicPr>
          <p:cNvPr id="2058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708" y="404772"/>
            <a:ext cx="7519372" cy="13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380740" y="3435720"/>
            <a:ext cx="8756416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ADVISORY ARTIGIANCASSA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18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magine 49" descr="Abstract-Wavy-PPT-Slide.jp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xmlns="" id="{FE12453F-27F0-42DC-91FB-79A850498E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051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think-cell Slide" r:id="rId8" imgW="230" imgH="230" progId="TCLayout.ActiveDocument.1">
                  <p:embed/>
                </p:oleObj>
              </mc:Choice>
              <mc:Fallback>
                <p:oleObj name="think-cell Slide" r:id="rId8" imgW="230" imgH="23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xmlns="" id="{FE12453F-27F0-42DC-91FB-79A850498E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1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542138C0-7480-43D3-9E0B-C5C30F70EC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48000" y="0"/>
            <a:ext cx="317500" cy="3175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4000" kern="1200" dirty="0">
              <a:solidFill>
                <a:srgbClr val="58585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Rectangle 106">
            <a:extLst>
              <a:ext uri="{FF2B5EF4-FFF2-40B4-BE49-F238E27FC236}">
                <a16:creationId xmlns:a16="http://schemas.microsoft.com/office/drawing/2014/main" xmlns="" id="{A645E5C4-CA8E-4986-9608-9B6E66E87583}"/>
              </a:ext>
            </a:extLst>
          </p:cNvPr>
          <p:cNvSpPr/>
          <p:nvPr/>
        </p:nvSpPr>
        <p:spPr>
          <a:xfrm>
            <a:off x="4279436" y="3192406"/>
            <a:ext cx="181826" cy="2304751"/>
          </a:xfrm>
          <a:prstGeom prst="rect">
            <a:avLst/>
          </a:prstGeom>
          <a:solidFill>
            <a:srgbClr val="3C9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360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107">
            <a:extLst>
              <a:ext uri="{FF2B5EF4-FFF2-40B4-BE49-F238E27FC236}">
                <a16:creationId xmlns:a16="http://schemas.microsoft.com/office/drawing/2014/main" xmlns="" id="{4C4FDFBA-A75E-427A-A9BD-DDC1CB93D3A4}"/>
              </a:ext>
            </a:extLst>
          </p:cNvPr>
          <p:cNvSpPr/>
          <p:nvPr/>
        </p:nvSpPr>
        <p:spPr>
          <a:xfrm>
            <a:off x="4275573" y="8777037"/>
            <a:ext cx="140980" cy="18648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3600" kern="12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" name="Connettore 1 146">
            <a:extLst>
              <a:ext uri="{FF2B5EF4-FFF2-40B4-BE49-F238E27FC236}">
                <a16:creationId xmlns:a16="http://schemas.microsoft.com/office/drawing/2014/main" xmlns="" id="{1A49D9D1-AB85-4182-BCE6-D0B025D644EE}"/>
              </a:ext>
            </a:extLst>
          </p:cNvPr>
          <p:cNvCxnSpPr>
            <a:cxnSpLocks/>
          </p:cNvCxnSpPr>
          <p:nvPr/>
        </p:nvCxnSpPr>
        <p:spPr>
          <a:xfrm flipH="1" flipV="1">
            <a:off x="4061587" y="3124964"/>
            <a:ext cx="19132" cy="7516916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95">
            <a:extLst>
              <a:ext uri="{FF2B5EF4-FFF2-40B4-BE49-F238E27FC236}">
                <a16:creationId xmlns:a16="http://schemas.microsoft.com/office/drawing/2014/main" xmlns="" id="{D488B656-7D21-483A-A928-D4FF045B414C}"/>
              </a:ext>
            </a:extLst>
          </p:cNvPr>
          <p:cNvSpPr txBox="1"/>
          <p:nvPr/>
        </p:nvSpPr>
        <p:spPr>
          <a:xfrm rot="16200000">
            <a:off x="2181100" y="6462723"/>
            <a:ext cx="3168000" cy="400932"/>
          </a:xfrm>
          <a:prstGeom prst="rect">
            <a:avLst/>
          </a:prstGeom>
          <a:noFill/>
        </p:spPr>
        <p:txBody>
          <a:bodyPr wrap="square" lIns="109220" tIns="109220" rIns="109220" bIns="109220" rtlCol="0">
            <a:noAutofit/>
          </a:bodyPr>
          <a:lstStyle/>
          <a:p>
            <a:pPr algn="ctr" defTabSz="859628" fontAlgn="base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it-IT" sz="1800" b="1" kern="1200" dirty="0">
                <a:solidFill>
                  <a:srgbClr val="58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Attività</a:t>
            </a:r>
          </a:p>
        </p:txBody>
      </p:sp>
      <p:graphicFrame>
        <p:nvGraphicFramePr>
          <p:cNvPr id="67" name="Tabella 83">
            <a:extLst>
              <a:ext uri="{FF2B5EF4-FFF2-40B4-BE49-F238E27FC236}">
                <a16:creationId xmlns:a16="http://schemas.microsoft.com/office/drawing/2014/main" xmlns="" id="{26774773-C6D1-4622-A726-9005194E5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11786"/>
              </p:ext>
            </p:extLst>
          </p:nvPr>
        </p:nvGraphicFramePr>
        <p:xfrm>
          <a:off x="4580847" y="3304831"/>
          <a:ext cx="4752438" cy="10158317"/>
        </p:xfrm>
        <a:graphic>
          <a:graphicData uri="http://schemas.openxmlformats.org/drawingml/2006/table">
            <a:tbl>
              <a:tblPr/>
              <a:tblGrid>
                <a:gridCol w="4364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98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568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it-IT" sz="1800" b="1" i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Artigian</a:t>
                      </a:r>
                      <a:r>
                        <a:rPr lang="it-IT" sz="1800" b="1" i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cassa</a:t>
                      </a:r>
                      <a:endParaRPr lang="it-IT" sz="1800" b="1" i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152">
                <a:tc>
                  <a:txBody>
                    <a:bodyPr/>
                    <a:lstStyle/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Invio</a:t>
                      </a:r>
                      <a:r>
                        <a:rPr lang="it-IT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contratto di consulenza via </a:t>
                      </a:r>
                      <a:r>
                        <a:rPr lang="it-IT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</a:t>
                      </a:r>
                      <a:endParaRPr lang="it-IT" sz="18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3694498"/>
                  </a:ext>
                </a:extLst>
              </a:tr>
              <a:tr h="508628"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Caricamento della domanda sul portale </a:t>
                      </a:r>
                      <a:r>
                        <a:rPr lang="it-IT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Simest</a:t>
                      </a: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059689"/>
                  </a:ext>
                </a:extLst>
              </a:tr>
              <a:tr h="424152"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Controlli post erogazione I tranche </a:t>
                      </a:r>
                    </a:p>
                    <a:p>
                      <a:pPr marL="0" indent="0" algn="l" defTabSz="914377" rtl="0" eaLnBrk="1" fontAlgn="b" latinLnBrk="0" hangingPunct="1">
                        <a:buFont typeface="Arial" panose="020B0604020202020204" pitchFamily="34" charset="0"/>
                        <a:buNone/>
                      </a:pP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8330"/>
                  </a:ext>
                </a:extLst>
              </a:tr>
              <a:tr h="4241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dirty="0" smtClean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B. Impresa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i="0" u="none" strike="noStrike" kern="120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Montserrat Regular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Montserrat Regular"/>
                        </a:rPr>
                        <a:t>Firma digitale contratto di consulenza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b="0" i="0" u="none" strike="noStrike" kern="120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Montserrat Regular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Montserrat Regular"/>
                        </a:rPr>
                        <a:t>Stipula del contratto sulla piattaforma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b="0" i="0" u="none" strike="noStrike" kern="120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Montserrat Regular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Montserrat Regular"/>
                        </a:rPr>
                        <a:t>Rendicontazione (propedeutica all’erogazione della seconda tranche)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1989061"/>
                  </a:ext>
                </a:extLst>
              </a:tr>
              <a:tr h="50003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dirty="0" smtClean="0">
                        <a:solidFill>
                          <a:srgbClr val="00857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3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it-IT" sz="18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t-IT" sz="1800" b="1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Simest</a:t>
                      </a:r>
                      <a:endParaRPr lang="it-IT" sz="18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20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3899107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</a:t>
                      </a:r>
                      <a:r>
                        <a:rPr lang="it-IT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agevolazione</a:t>
                      </a:r>
                    </a:p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Erogazione </a:t>
                      </a:r>
                      <a:r>
                        <a:rPr lang="it-IT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Simest</a:t>
                      </a: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tranche</a:t>
                      </a:r>
                    </a:p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5001745"/>
                  </a:ext>
                </a:extLst>
              </a:tr>
              <a:tr h="398800">
                <a:tc>
                  <a:txBody>
                    <a:bodyPr/>
                    <a:lstStyle/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Erogazione II tranche 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1457808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5104602"/>
                  </a:ext>
                </a:extLst>
              </a:tr>
              <a:tr h="51655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3040144"/>
                  </a:ext>
                </a:extLst>
              </a:tr>
              <a:tr h="516558">
                <a:tc>
                  <a:txBody>
                    <a:bodyPr/>
                    <a:lstStyle/>
                    <a:p>
                      <a:pPr marL="0" indent="0" algn="l" defTabSz="914377" rtl="0" eaLnBrk="1" fontAlgn="b" latinLnBrk="0" hangingPunct="1">
                        <a:buFont typeface="Arial" panose="020B0604020202020204" pitchFamily="34" charset="0"/>
                        <a:buNone/>
                      </a:pP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377" rtl="0" eaLnBrk="1" fontAlgn="b" latinLnBrk="0" hangingPunct="1">
                        <a:buFont typeface="Arial" panose="020B0604020202020204" pitchFamily="34" charset="0"/>
                        <a:buNone/>
                      </a:pP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endParaRPr lang="it-IT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5564243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dirty="0">
                        <a:solidFill>
                          <a:srgbClr val="008578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720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016926"/>
                  </a:ext>
                </a:extLst>
              </a:tr>
              <a:tr h="368972"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it-IT" sz="1800" b="1" i="0" u="none" strike="noStrike" dirty="0">
                        <a:solidFill>
                          <a:srgbClr val="00338D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219650"/>
                  </a:ext>
                </a:extLst>
              </a:tr>
            </a:tbl>
          </a:graphicData>
        </a:graphic>
      </p:graphicFrame>
      <p:cxnSp>
        <p:nvCxnSpPr>
          <p:cNvPr id="72" name="Connettore 1 106">
            <a:extLst>
              <a:ext uri="{FF2B5EF4-FFF2-40B4-BE49-F238E27FC236}">
                <a16:creationId xmlns:a16="http://schemas.microsoft.com/office/drawing/2014/main" xmlns="" id="{39617507-D3E8-45C7-9276-DA04F6A765B7}"/>
              </a:ext>
            </a:extLst>
          </p:cNvPr>
          <p:cNvCxnSpPr>
            <a:cxnSpLocks/>
          </p:cNvCxnSpPr>
          <p:nvPr/>
        </p:nvCxnSpPr>
        <p:spPr>
          <a:xfrm flipH="1">
            <a:off x="4580848" y="5636765"/>
            <a:ext cx="14738990" cy="285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106">
            <a:extLst>
              <a:ext uri="{FF2B5EF4-FFF2-40B4-BE49-F238E27FC236}">
                <a16:creationId xmlns:a16="http://schemas.microsoft.com/office/drawing/2014/main" xmlns="" id="{2A2B7435-55E9-484F-B442-16316B5C31D5}"/>
              </a:ext>
            </a:extLst>
          </p:cNvPr>
          <p:cNvCxnSpPr>
            <a:cxnSpLocks/>
          </p:cNvCxnSpPr>
          <p:nvPr/>
        </p:nvCxnSpPr>
        <p:spPr>
          <a:xfrm flipH="1" flipV="1">
            <a:off x="4494993" y="10823096"/>
            <a:ext cx="14860091" cy="207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8">
            <a:extLst>
              <a:ext uri="{FF2B5EF4-FFF2-40B4-BE49-F238E27FC236}">
                <a16:creationId xmlns:a16="http://schemas.microsoft.com/office/drawing/2014/main" xmlns="" id="{59B2F875-9AD1-4456-B720-09B99861EDBE}"/>
              </a:ext>
            </a:extLst>
          </p:cNvPr>
          <p:cNvCxnSpPr/>
          <p:nvPr/>
        </p:nvCxnSpPr>
        <p:spPr>
          <a:xfrm flipV="1">
            <a:off x="9677940" y="3085106"/>
            <a:ext cx="14415" cy="77379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xmlns="" id="{9CB2B481-2761-4525-BCC2-5B608A0E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688" y="1424156"/>
            <a:ext cx="15273396" cy="1263067"/>
          </a:xfrm>
          <a:prstGeom prst="chevron">
            <a:avLst>
              <a:gd name="adj" fmla="val 30493"/>
            </a:avLst>
          </a:prstGeom>
          <a:solidFill>
            <a:srgbClr val="027C68"/>
          </a:solidFill>
          <a:ln w="3175" cap="flat" cmpd="sng" algn="ctr">
            <a:solidFill>
              <a:srgbClr val="008578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828800" hangingPunct="1">
              <a:defRPr/>
            </a:pPr>
            <a:r>
              <a:rPr lang="it-IT" sz="4000" b="1" dirty="0">
                <a:solidFill>
                  <a:srgbClr val="FFFFFF"/>
                </a:solidFill>
              </a:rPr>
              <a:t>SIMEST – PROCESSO OPERATIVO</a:t>
            </a:r>
          </a:p>
        </p:txBody>
      </p:sp>
      <p:cxnSp>
        <p:nvCxnSpPr>
          <p:cNvPr id="85" name="Connettore 2 46">
            <a:extLst>
              <a:ext uri="{FF2B5EF4-FFF2-40B4-BE49-F238E27FC236}">
                <a16:creationId xmlns:a16="http://schemas.microsoft.com/office/drawing/2014/main" xmlns="" id="{D26E02E9-74E0-4F8E-A67C-474C0D3AA4E8}"/>
              </a:ext>
            </a:extLst>
          </p:cNvPr>
          <p:cNvCxnSpPr>
            <a:cxnSpLocks/>
          </p:cNvCxnSpPr>
          <p:nvPr/>
        </p:nvCxnSpPr>
        <p:spPr>
          <a:xfrm flipV="1">
            <a:off x="8926028" y="3087666"/>
            <a:ext cx="10393810" cy="6629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227">
            <a:extLst>
              <a:ext uri="{FF2B5EF4-FFF2-40B4-BE49-F238E27FC236}">
                <a16:creationId xmlns:a16="http://schemas.microsoft.com/office/drawing/2014/main" xmlns="" id="{0D91140D-8029-428B-A42A-404A16F1049E}"/>
              </a:ext>
            </a:extLst>
          </p:cNvPr>
          <p:cNvCxnSpPr/>
          <p:nvPr/>
        </p:nvCxnSpPr>
        <p:spPr>
          <a:xfrm flipH="1" flipV="1">
            <a:off x="10498208" y="3124964"/>
            <a:ext cx="37895" cy="768076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228">
            <a:extLst>
              <a:ext uri="{FF2B5EF4-FFF2-40B4-BE49-F238E27FC236}">
                <a16:creationId xmlns:a16="http://schemas.microsoft.com/office/drawing/2014/main" xmlns="" id="{D76ACB73-5F68-410B-AF9F-E26655E1767A}"/>
              </a:ext>
            </a:extLst>
          </p:cNvPr>
          <p:cNvCxnSpPr/>
          <p:nvPr/>
        </p:nvCxnSpPr>
        <p:spPr>
          <a:xfrm flipV="1">
            <a:off x="11351237" y="3124966"/>
            <a:ext cx="12487" cy="768076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229">
            <a:extLst>
              <a:ext uri="{FF2B5EF4-FFF2-40B4-BE49-F238E27FC236}">
                <a16:creationId xmlns:a16="http://schemas.microsoft.com/office/drawing/2014/main" xmlns="" id="{4D300024-399E-4605-BED6-79A32259F8B4}"/>
              </a:ext>
            </a:extLst>
          </p:cNvPr>
          <p:cNvCxnSpPr/>
          <p:nvPr/>
        </p:nvCxnSpPr>
        <p:spPr>
          <a:xfrm flipH="1" flipV="1">
            <a:off x="12270971" y="3074256"/>
            <a:ext cx="477" cy="767818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30">
            <a:extLst>
              <a:ext uri="{FF2B5EF4-FFF2-40B4-BE49-F238E27FC236}">
                <a16:creationId xmlns:a16="http://schemas.microsoft.com/office/drawing/2014/main" xmlns="" id="{83294933-7106-401F-9FA9-C52B780C059F}"/>
              </a:ext>
            </a:extLst>
          </p:cNvPr>
          <p:cNvCxnSpPr/>
          <p:nvPr/>
        </p:nvCxnSpPr>
        <p:spPr>
          <a:xfrm flipH="1" flipV="1">
            <a:off x="13100601" y="3124964"/>
            <a:ext cx="88408" cy="76981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31">
            <a:extLst>
              <a:ext uri="{FF2B5EF4-FFF2-40B4-BE49-F238E27FC236}">
                <a16:creationId xmlns:a16="http://schemas.microsoft.com/office/drawing/2014/main" xmlns="" id="{5D48616A-FE55-49E1-9BB0-B501FBDDB286}"/>
              </a:ext>
            </a:extLst>
          </p:cNvPr>
          <p:cNvCxnSpPr/>
          <p:nvPr/>
        </p:nvCxnSpPr>
        <p:spPr>
          <a:xfrm flipH="1" flipV="1">
            <a:off x="13925545" y="3105034"/>
            <a:ext cx="86543" cy="771806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32">
            <a:extLst>
              <a:ext uri="{FF2B5EF4-FFF2-40B4-BE49-F238E27FC236}">
                <a16:creationId xmlns:a16="http://schemas.microsoft.com/office/drawing/2014/main" xmlns="" id="{8558038D-3C98-4B2E-A5F9-0DA6BF966944}"/>
              </a:ext>
            </a:extLst>
          </p:cNvPr>
          <p:cNvCxnSpPr/>
          <p:nvPr/>
        </p:nvCxnSpPr>
        <p:spPr>
          <a:xfrm flipH="1" flipV="1">
            <a:off x="14712156" y="3105036"/>
            <a:ext cx="74068" cy="770069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233">
            <a:extLst>
              <a:ext uri="{FF2B5EF4-FFF2-40B4-BE49-F238E27FC236}">
                <a16:creationId xmlns:a16="http://schemas.microsoft.com/office/drawing/2014/main" xmlns="" id="{D20D33CE-E05B-4C23-A78F-64D5CD299A50}"/>
              </a:ext>
            </a:extLst>
          </p:cNvPr>
          <p:cNvCxnSpPr/>
          <p:nvPr/>
        </p:nvCxnSpPr>
        <p:spPr>
          <a:xfrm flipH="1" flipV="1">
            <a:off x="15530034" y="3074256"/>
            <a:ext cx="105579" cy="773147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234">
            <a:extLst>
              <a:ext uri="{FF2B5EF4-FFF2-40B4-BE49-F238E27FC236}">
                <a16:creationId xmlns:a16="http://schemas.microsoft.com/office/drawing/2014/main" xmlns="" id="{DCA9855B-EA64-4484-8ED1-09ED95DB629A}"/>
              </a:ext>
            </a:extLst>
          </p:cNvPr>
          <p:cNvCxnSpPr/>
          <p:nvPr/>
        </p:nvCxnSpPr>
        <p:spPr>
          <a:xfrm flipH="1" flipV="1">
            <a:off x="16281211" y="3093698"/>
            <a:ext cx="90113" cy="765874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234">
            <a:extLst>
              <a:ext uri="{FF2B5EF4-FFF2-40B4-BE49-F238E27FC236}">
                <a16:creationId xmlns:a16="http://schemas.microsoft.com/office/drawing/2014/main" xmlns="" id="{8913ABE0-37A3-4D5C-BD0F-75D19AA35C0D}"/>
              </a:ext>
            </a:extLst>
          </p:cNvPr>
          <p:cNvCxnSpPr/>
          <p:nvPr/>
        </p:nvCxnSpPr>
        <p:spPr>
          <a:xfrm flipH="1" flipV="1">
            <a:off x="17192282" y="3094294"/>
            <a:ext cx="78392" cy="77288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234">
            <a:extLst>
              <a:ext uri="{FF2B5EF4-FFF2-40B4-BE49-F238E27FC236}">
                <a16:creationId xmlns:a16="http://schemas.microsoft.com/office/drawing/2014/main" xmlns="" id="{C6AC1E99-AAA9-48AB-B288-886943B1AE89}"/>
              </a:ext>
            </a:extLst>
          </p:cNvPr>
          <p:cNvCxnSpPr/>
          <p:nvPr/>
        </p:nvCxnSpPr>
        <p:spPr>
          <a:xfrm flipH="1" flipV="1">
            <a:off x="17880633" y="3093696"/>
            <a:ext cx="74481" cy="77120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234">
            <a:extLst>
              <a:ext uri="{FF2B5EF4-FFF2-40B4-BE49-F238E27FC236}">
                <a16:creationId xmlns:a16="http://schemas.microsoft.com/office/drawing/2014/main" xmlns="" id="{5CA8A46E-13EA-49CD-AF2B-E30BF6B35A73}"/>
              </a:ext>
            </a:extLst>
          </p:cNvPr>
          <p:cNvCxnSpPr/>
          <p:nvPr/>
        </p:nvCxnSpPr>
        <p:spPr>
          <a:xfrm flipH="1" flipV="1">
            <a:off x="18600712" y="3093696"/>
            <a:ext cx="30587" cy="77120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tangolo 54">
            <a:extLst>
              <a:ext uri="{FF2B5EF4-FFF2-40B4-BE49-F238E27FC236}">
                <a16:creationId xmlns:a16="http://schemas.microsoft.com/office/drawing/2014/main" xmlns="" id="{AEBC3C16-5179-4EEC-9864-CEBB4411790B}"/>
              </a:ext>
            </a:extLst>
          </p:cNvPr>
          <p:cNvSpPr/>
          <p:nvPr/>
        </p:nvSpPr>
        <p:spPr>
          <a:xfrm>
            <a:off x="4562465" y="11025059"/>
            <a:ext cx="14811001" cy="15799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18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TextBox 257">
            <a:extLst>
              <a:ext uri="{FF2B5EF4-FFF2-40B4-BE49-F238E27FC236}">
                <a16:creationId xmlns:a16="http://schemas.microsoft.com/office/drawing/2014/main" xmlns="" id="{1C342AC3-6752-43F1-BF74-3C4B3CEAAB63}"/>
              </a:ext>
            </a:extLst>
          </p:cNvPr>
          <p:cNvSpPr txBox="1"/>
          <p:nvPr/>
        </p:nvSpPr>
        <p:spPr>
          <a:xfrm>
            <a:off x="14786224" y="11079615"/>
            <a:ext cx="456886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u="sng" kern="1200" dirty="0" smtClean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• Entro </a:t>
            </a:r>
            <a:r>
              <a:rPr lang="it-IT" sz="16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18 mesi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dalla stipula del </a:t>
            </a:r>
            <a:r>
              <a: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contratto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(E-commerce </a:t>
            </a:r>
            <a:r>
              <a: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e Partecipazione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 fiere e/o mostre internazionali )</a:t>
            </a:r>
          </a:p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u="sng" kern="1200" dirty="0" smtClean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• Entro </a:t>
            </a:r>
            <a:r>
              <a:rPr lang="it-IT" sz="16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30 mesi </a:t>
            </a:r>
            <a:r>
              <a: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(Transizione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Digitale e ecologica delle </a:t>
            </a:r>
            <a:r>
              <a:rPr lang="it-IT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PMI)</a:t>
            </a:r>
            <a:endParaRPr lang="it-IT" sz="1600" kern="1200" dirty="0">
              <a:solidFill>
                <a:schemeClr val="tx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cxnSp>
        <p:nvCxnSpPr>
          <p:cNvPr id="136" name="Straight Connector 253">
            <a:extLst>
              <a:ext uri="{FF2B5EF4-FFF2-40B4-BE49-F238E27FC236}">
                <a16:creationId xmlns:a16="http://schemas.microsoft.com/office/drawing/2014/main" xmlns="" id="{CD05CCA6-C86A-404E-8D7F-0B2E5CF0591F}"/>
              </a:ext>
            </a:extLst>
          </p:cNvPr>
          <p:cNvCxnSpPr>
            <a:endCxn id="134" idx="2"/>
          </p:cNvCxnSpPr>
          <p:nvPr/>
        </p:nvCxnSpPr>
        <p:spPr>
          <a:xfrm flipH="1" flipV="1">
            <a:off x="16743779" y="10641880"/>
            <a:ext cx="34746" cy="511730"/>
          </a:xfrm>
          <a:prstGeom prst="line">
            <a:avLst/>
          </a:prstGeom>
          <a:ln w="15875" cap="rnd">
            <a:solidFill>
              <a:schemeClr val="accent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Slide Number Placeholder 2">
            <a:extLst>
              <a:ext uri="{FF2B5EF4-FFF2-40B4-BE49-F238E27FC236}">
                <a16:creationId xmlns:a16="http://schemas.microsoft.com/office/drawing/2014/main" xmlns="" id="{878DA8EF-A0DD-4DD0-B214-3778B6BF5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221577" y="12350750"/>
            <a:ext cx="438150" cy="37147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9908337-F0C1-43FC-B1DF-B221A1BC4957}" type="slidenum">
              <a:rPr altLang="it-IT" sz="1600" kern="1200" noProof="1">
                <a:solidFill>
                  <a:srgbClr val="58585A"/>
                </a:solidFill>
                <a:latin typeface="Arial" charset="0"/>
                <a:ea typeface="+mn-ea"/>
                <a:cs typeface="+mn-cs"/>
              </a:rPr>
              <a:pPr algn="r" defTabSz="1828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altLang="it-IT" sz="1600" kern="1200" noProof="1">
              <a:solidFill>
                <a:srgbClr val="58585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" name="Freccia a pentagono 90">
            <a:extLst>
              <a:ext uri="{FF2B5EF4-FFF2-40B4-BE49-F238E27FC236}">
                <a16:creationId xmlns:a16="http://schemas.microsoft.com/office/drawing/2014/main" xmlns="" id="{3D27556F-9224-4776-AF53-D7501C1361FC}"/>
              </a:ext>
            </a:extLst>
          </p:cNvPr>
          <p:cNvSpPr/>
          <p:nvPr/>
        </p:nvSpPr>
        <p:spPr>
          <a:xfrm>
            <a:off x="14012088" y="7741791"/>
            <a:ext cx="726138" cy="4295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Rectangle 107">
            <a:extLst>
              <a:ext uri="{FF2B5EF4-FFF2-40B4-BE49-F238E27FC236}">
                <a16:creationId xmlns:a16="http://schemas.microsoft.com/office/drawing/2014/main" xmlns="" id="{4C4FDFBA-A75E-427A-A9BD-DDC1CB93D3A4}"/>
              </a:ext>
            </a:extLst>
          </p:cNvPr>
          <p:cNvSpPr/>
          <p:nvPr/>
        </p:nvSpPr>
        <p:spPr>
          <a:xfrm>
            <a:off x="4279436" y="5777880"/>
            <a:ext cx="137118" cy="2664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3600" kern="12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3" name="Connettore 1 106">
            <a:extLst>
              <a:ext uri="{FF2B5EF4-FFF2-40B4-BE49-F238E27FC236}">
                <a16:creationId xmlns:a16="http://schemas.microsoft.com/office/drawing/2014/main" xmlns="" id="{2A2B7435-55E9-484F-B442-16316B5C31D5}"/>
              </a:ext>
            </a:extLst>
          </p:cNvPr>
          <p:cNvCxnSpPr>
            <a:cxnSpLocks/>
          </p:cNvCxnSpPr>
          <p:nvPr/>
        </p:nvCxnSpPr>
        <p:spPr>
          <a:xfrm flipH="1" flipV="1">
            <a:off x="4580848" y="8610498"/>
            <a:ext cx="14774236" cy="1005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ccia a pentagono 90">
            <a:extLst>
              <a:ext uri="{FF2B5EF4-FFF2-40B4-BE49-F238E27FC236}">
                <a16:creationId xmlns:a16="http://schemas.microsoft.com/office/drawing/2014/main" xmlns="" id="{BFE8291B-CA2C-4D8C-A669-453C06518D48}"/>
              </a:ext>
            </a:extLst>
          </p:cNvPr>
          <p:cNvSpPr/>
          <p:nvPr/>
        </p:nvSpPr>
        <p:spPr>
          <a:xfrm>
            <a:off x="8974888" y="3686503"/>
            <a:ext cx="708186" cy="399908"/>
          </a:xfrm>
          <a:prstGeom prst="homePlate">
            <a:avLst/>
          </a:prstGeom>
          <a:solidFill>
            <a:srgbClr val="3C9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Freccia a pentagono 90">
            <a:extLst>
              <a:ext uri="{FF2B5EF4-FFF2-40B4-BE49-F238E27FC236}">
                <a16:creationId xmlns:a16="http://schemas.microsoft.com/office/drawing/2014/main" xmlns="" id="{BFE8291B-CA2C-4D8C-A669-453C06518D48}"/>
              </a:ext>
            </a:extLst>
          </p:cNvPr>
          <p:cNvSpPr/>
          <p:nvPr/>
        </p:nvSpPr>
        <p:spPr>
          <a:xfrm>
            <a:off x="10603723" y="4468954"/>
            <a:ext cx="708186" cy="399908"/>
          </a:xfrm>
          <a:prstGeom prst="homePlate">
            <a:avLst/>
          </a:prstGeom>
          <a:solidFill>
            <a:srgbClr val="3C9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Freccia a pentagono 90">
            <a:extLst>
              <a:ext uri="{FF2B5EF4-FFF2-40B4-BE49-F238E27FC236}">
                <a16:creationId xmlns:a16="http://schemas.microsoft.com/office/drawing/2014/main" xmlns="" id="{BFE8291B-CA2C-4D8C-A669-453C06518D48}"/>
              </a:ext>
            </a:extLst>
          </p:cNvPr>
          <p:cNvSpPr/>
          <p:nvPr/>
        </p:nvSpPr>
        <p:spPr>
          <a:xfrm>
            <a:off x="14805165" y="5121873"/>
            <a:ext cx="708186" cy="399908"/>
          </a:xfrm>
          <a:prstGeom prst="homePlate">
            <a:avLst/>
          </a:prstGeom>
          <a:solidFill>
            <a:srgbClr val="3C9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Freccia a pentagono 90">
            <a:extLst>
              <a:ext uri="{FF2B5EF4-FFF2-40B4-BE49-F238E27FC236}">
                <a16:creationId xmlns:a16="http://schemas.microsoft.com/office/drawing/2014/main" xmlns="" id="{3D27556F-9224-4776-AF53-D7501C1361FC}"/>
              </a:ext>
            </a:extLst>
          </p:cNvPr>
          <p:cNvSpPr/>
          <p:nvPr/>
        </p:nvSpPr>
        <p:spPr>
          <a:xfrm>
            <a:off x="9754825" y="6280267"/>
            <a:ext cx="726138" cy="4295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Freccia a pentagono 90">
            <a:extLst>
              <a:ext uri="{FF2B5EF4-FFF2-40B4-BE49-F238E27FC236}">
                <a16:creationId xmlns:a16="http://schemas.microsoft.com/office/drawing/2014/main" xmlns="" id="{3D27556F-9224-4776-AF53-D7501C1361FC}"/>
              </a:ext>
            </a:extLst>
          </p:cNvPr>
          <p:cNvSpPr/>
          <p:nvPr/>
        </p:nvSpPr>
        <p:spPr>
          <a:xfrm>
            <a:off x="11528018" y="9099973"/>
            <a:ext cx="708186" cy="37764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Freccia a pentagono 90">
            <a:extLst>
              <a:ext uri="{FF2B5EF4-FFF2-40B4-BE49-F238E27FC236}">
                <a16:creationId xmlns:a16="http://schemas.microsoft.com/office/drawing/2014/main" xmlns="" id="{3D27556F-9224-4776-AF53-D7501C1361FC}"/>
              </a:ext>
            </a:extLst>
          </p:cNvPr>
          <p:cNvSpPr/>
          <p:nvPr/>
        </p:nvSpPr>
        <p:spPr>
          <a:xfrm>
            <a:off x="13279373" y="9633184"/>
            <a:ext cx="708186" cy="37764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Freccia a pentagono 90">
            <a:extLst>
              <a:ext uri="{FF2B5EF4-FFF2-40B4-BE49-F238E27FC236}">
                <a16:creationId xmlns:a16="http://schemas.microsoft.com/office/drawing/2014/main" xmlns="" id="{3D27556F-9224-4776-AF53-D7501C1361FC}"/>
              </a:ext>
            </a:extLst>
          </p:cNvPr>
          <p:cNvSpPr/>
          <p:nvPr/>
        </p:nvSpPr>
        <p:spPr>
          <a:xfrm>
            <a:off x="16484096" y="10264239"/>
            <a:ext cx="708186" cy="37764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57" name="Straight Connector 234">
            <a:extLst>
              <a:ext uri="{FF2B5EF4-FFF2-40B4-BE49-F238E27FC236}">
                <a16:creationId xmlns:a16="http://schemas.microsoft.com/office/drawing/2014/main" xmlns="" id="{5CA8A46E-13EA-49CD-AF2B-E30BF6B35A73}"/>
              </a:ext>
            </a:extLst>
          </p:cNvPr>
          <p:cNvCxnSpPr/>
          <p:nvPr/>
        </p:nvCxnSpPr>
        <p:spPr>
          <a:xfrm flipH="1" flipV="1">
            <a:off x="19283074" y="3083975"/>
            <a:ext cx="53447" cy="77217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reccia a pentagono 90">
            <a:extLst>
              <a:ext uri="{FF2B5EF4-FFF2-40B4-BE49-F238E27FC236}">
                <a16:creationId xmlns:a16="http://schemas.microsoft.com/office/drawing/2014/main" xmlns="" id="{3D27556F-9224-4776-AF53-D7501C1361FC}"/>
              </a:ext>
            </a:extLst>
          </p:cNvPr>
          <p:cNvSpPr/>
          <p:nvPr/>
        </p:nvSpPr>
        <p:spPr>
          <a:xfrm>
            <a:off x="12386600" y="6834723"/>
            <a:ext cx="726138" cy="4295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000" kern="1200" dirty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6" name="Straight Connector 253">
            <a:extLst>
              <a:ext uri="{FF2B5EF4-FFF2-40B4-BE49-F238E27FC236}">
                <a16:creationId xmlns:a16="http://schemas.microsoft.com/office/drawing/2014/main" xmlns="" id="{CD05CCA6-C86A-404E-8D7F-0B2E5CF0591F}"/>
              </a:ext>
            </a:extLst>
          </p:cNvPr>
          <p:cNvCxnSpPr>
            <a:endCxn id="161" idx="2"/>
          </p:cNvCxnSpPr>
          <p:nvPr/>
        </p:nvCxnSpPr>
        <p:spPr>
          <a:xfrm flipV="1">
            <a:off x="8685430" y="7264286"/>
            <a:ext cx="3956848" cy="4181117"/>
          </a:xfrm>
          <a:prstGeom prst="line">
            <a:avLst/>
          </a:prstGeom>
          <a:ln w="15875" cap="rnd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257">
            <a:extLst>
              <a:ext uri="{FF2B5EF4-FFF2-40B4-BE49-F238E27FC236}">
                <a16:creationId xmlns:a16="http://schemas.microsoft.com/office/drawing/2014/main" xmlns="" id="{1C342AC3-6752-43F1-BF74-3C4B3CEAAB63}"/>
              </a:ext>
            </a:extLst>
          </p:cNvPr>
          <p:cNvSpPr txBox="1"/>
          <p:nvPr/>
        </p:nvSpPr>
        <p:spPr>
          <a:xfrm>
            <a:off x="4718496" y="11122033"/>
            <a:ext cx="3971919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 seguito della delibera positiva da parte di </a:t>
            </a:r>
            <a:r>
              <a:rPr lang="it-IT" sz="1600" kern="1200" dirty="0" err="1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Simest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l’impresa potrà </a:t>
            </a:r>
            <a:r>
              <a:rPr lang="it-IT" sz="16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stipulare il contratto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tramite il portale, </a:t>
            </a:r>
            <a:r>
              <a:rPr lang="it-IT" sz="16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entro 30 giorni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dalla data di ricezione via PEC delle Condizioni Particolari. </a:t>
            </a:r>
          </a:p>
        </p:txBody>
      </p:sp>
      <p:sp>
        <p:nvSpPr>
          <p:cNvPr id="190" name="TextBox 257">
            <a:extLst>
              <a:ext uri="{FF2B5EF4-FFF2-40B4-BE49-F238E27FC236}">
                <a16:creationId xmlns:a16="http://schemas.microsoft.com/office/drawing/2014/main" xmlns="" id="{1C342AC3-6752-43F1-BF74-3C4B3CEAAB63}"/>
              </a:ext>
            </a:extLst>
          </p:cNvPr>
          <p:cNvSpPr txBox="1"/>
          <p:nvPr/>
        </p:nvSpPr>
        <p:spPr>
          <a:xfrm>
            <a:off x="10066162" y="11160661"/>
            <a:ext cx="397191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pari al 50%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dell’Intervento, che avverrà </a:t>
            </a:r>
            <a:r>
              <a:rPr lang="it-IT" sz="16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entro 30 giorni </a:t>
            </a:r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dalla data di adempimento delle eventuali condizioni sospensive (incluse eventuali garanzie).</a:t>
            </a:r>
          </a:p>
        </p:txBody>
      </p:sp>
      <p:cxnSp>
        <p:nvCxnSpPr>
          <p:cNvPr id="191" name="Straight Connector 253">
            <a:extLst>
              <a:ext uri="{FF2B5EF4-FFF2-40B4-BE49-F238E27FC236}">
                <a16:creationId xmlns:a16="http://schemas.microsoft.com/office/drawing/2014/main" xmlns="" id="{CD05CCA6-C86A-404E-8D7F-0B2E5CF0591F}"/>
              </a:ext>
            </a:extLst>
          </p:cNvPr>
          <p:cNvCxnSpPr>
            <a:endCxn id="118" idx="2"/>
          </p:cNvCxnSpPr>
          <p:nvPr/>
        </p:nvCxnSpPr>
        <p:spPr>
          <a:xfrm flipV="1">
            <a:off x="11892206" y="10010825"/>
            <a:ext cx="1646850" cy="1171180"/>
          </a:xfrm>
          <a:prstGeom prst="line">
            <a:avLst/>
          </a:prstGeom>
          <a:ln w="15875" cap="rnd">
            <a:solidFill>
              <a:schemeClr val="accent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88">
            <a:extLst>
              <a:ext uri="{FF2B5EF4-FFF2-40B4-BE49-F238E27FC236}">
                <a16:creationId xmlns:a16="http://schemas.microsoft.com/office/drawing/2014/main" xmlns="" id="{59B2F875-9AD1-4456-B720-09B99861EDBE}"/>
              </a:ext>
            </a:extLst>
          </p:cNvPr>
          <p:cNvCxnSpPr/>
          <p:nvPr/>
        </p:nvCxnSpPr>
        <p:spPr>
          <a:xfrm flipV="1">
            <a:off x="8914323" y="3139732"/>
            <a:ext cx="14415" cy="77379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 di testo 13"/>
          <p:cNvSpPr txBox="1"/>
          <p:nvPr/>
        </p:nvSpPr>
        <p:spPr>
          <a:xfrm>
            <a:off x="1153336" y="311550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2438430" hangingPunct="1">
              <a:defRPr/>
            </a:pPr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Connettore 1 24"/>
          <p:cNvCxnSpPr/>
          <p:nvPr/>
        </p:nvCxnSpPr>
        <p:spPr>
          <a:xfrm>
            <a:off x="6190094" y="1209917"/>
            <a:ext cx="12097685" cy="0"/>
          </a:xfrm>
          <a:prstGeom prst="line">
            <a:avLst/>
          </a:prstGeom>
          <a:noFill/>
          <a:ln w="25400" cap="flat" cmpd="sng" algn="ctr">
            <a:solidFill>
              <a:srgbClr val="82735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unset" dir="t"/>
          </a:scene3d>
        </p:spPr>
      </p:cxnSp>
      <p:pic>
        <p:nvPicPr>
          <p:cNvPr id="49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13"/>
          <p:cNvSpPr txBox="1"/>
          <p:nvPr/>
        </p:nvSpPr>
        <p:spPr>
          <a:xfrm>
            <a:off x="1153336" y="495766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23" tIns="121912" rIns="243823" bIns="121912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AGEVOLAZIONI SIMEST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6190094" y="1401939"/>
            <a:ext cx="12097685" cy="0"/>
          </a:xfrm>
          <a:prstGeom prst="line">
            <a:avLst/>
          </a:prstGeom>
          <a:ln>
            <a:solidFill>
              <a:srgbClr val="82735B"/>
            </a:solidFill>
          </a:ln>
          <a:scene3d>
            <a:camera prst="orthographicFront"/>
            <a:lightRig rig="sunse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29624" y="1513089"/>
            <a:ext cx="23618624" cy="23925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>
            <a:defPPr>
              <a:defRPr lang="it-IT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società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Simest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 gruppo CDP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il primo soggetto gestore che ha messo a disposizione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risorse del PNRR per sostenere gli investimenti delle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PMI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vocazione internazionale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specifici ambiti quali la transizione digitale, la partecipazione a PMI e lo sviluppo del commercio elettronico.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agevolazioni sono erogate in due tranche: la prima tranche pari al 50% erogata contestualmente alla delibera da parte di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Simest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la seconda tranche erogata a seguito della rendicontazione delle spese da parte della beneficiaria.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72736" y="8946232"/>
            <a:ext cx="23932400" cy="3240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>
            <a:defPPr>
              <a:defRPr lang="it-IT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agevolazioni sono concesse a copertura del 100% degli investimenti con una quota di contributo a fondo perduto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it-IT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 </a:t>
            </a:r>
            <a:r>
              <a:rPr lang="it-IT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40%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dell’Importo massimo dell’Intervento, se ha almeno una sede operativa attiva da almeno 6 mesi rispetto alla data di presentazione della Domanda, in una delle seguenti regioni: Abruzzo, Basilicata, Calabria, Campania, Molise, Puglia, Sardegna e Sicilia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it-IT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 </a:t>
            </a:r>
            <a:r>
              <a:rPr lang="it-IT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25%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dell’Importo massimo dell’Intervento, se ha la propria sede operativa in una regione diversa da quelle indicate al punto (i)."	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nternazionalizzazione delle imprese: significato e definizi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639"/>
          <a:stretch/>
        </p:blipFill>
        <p:spPr bwMode="auto">
          <a:xfrm>
            <a:off x="0" y="3855718"/>
            <a:ext cx="24444628" cy="49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0" y="11682536"/>
            <a:ext cx="24205136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>
            <a:defPPr>
              <a:defRPr lang="it-IT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Tutte le spese dovranno essere sostenute successivamente alla comunicazione di esito da parte di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Simest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 pagamenti devono transitare obbligatoriamente in un conto corrente dedicato indicando il CUP di progetto nella distinta di bonifico.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Abstract-Wavy-PPT-Slide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4" name="Casella di testo 13"/>
          <p:cNvSpPr txBox="1"/>
          <p:nvPr/>
        </p:nvSpPr>
        <p:spPr>
          <a:xfrm>
            <a:off x="1153336" y="311550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2438430" hangingPunct="1">
              <a:defRPr/>
            </a:pPr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L’AZIONE ARTIGIANCASSA/BNL – I NUMERI 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190094" y="1209917"/>
            <a:ext cx="12097685" cy="0"/>
          </a:xfrm>
          <a:prstGeom prst="line">
            <a:avLst/>
          </a:prstGeom>
          <a:noFill/>
          <a:ln w="25400" cap="flat" cmpd="sng" algn="ctr">
            <a:solidFill>
              <a:srgbClr val="82735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unset" dir="t"/>
          </a:scene3d>
        </p:spPr>
      </p:cxnSp>
      <p:sp>
        <p:nvSpPr>
          <p:cNvPr id="61" name="Casella di testo 13"/>
          <p:cNvSpPr txBox="1"/>
          <p:nvPr/>
        </p:nvSpPr>
        <p:spPr>
          <a:xfrm>
            <a:off x="-910899" y="10194747"/>
            <a:ext cx="7256165" cy="15736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Spese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ammissibili</a:t>
            </a:r>
            <a:endParaRPr lang="it-IT" sz="4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8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1055440" y="1637506"/>
            <a:ext cx="22585832" cy="69486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partire dal mese di ottobre è stato </a:t>
            </a:r>
            <a:r>
              <a:rPr lang="it-IT" sz="2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avviato da parte di Artigiancassa, 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sinergia con la Capogruppo, un servizio di </a:t>
            </a:r>
            <a:r>
              <a:rPr lang="it-IT" sz="2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Advisory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permettere alle imprese clienti di accedere ad uno dei primi strumenti previsti dal PNRR e gestito da </a:t>
            </a:r>
            <a:r>
              <a:rPr lang="it-IT" sz="2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Simest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Artigiancassa, grazie al know-how maturato nella finanza agevolata, ha fornito un servizio di </a:t>
            </a:r>
            <a:r>
              <a:rPr lang="it-IT" sz="2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advisory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personalizzato alle imprese segnalate dalla rete commerciale BNL (Imprese e Small Business), che ha permesso </a:t>
            </a:r>
            <a:r>
              <a:rPr lang="it-IT" sz="2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presentazione di circa 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 richieste di agevolazione al portale </a:t>
            </a:r>
            <a:r>
              <a:rPr lang="it-IT" sz="2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Simest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circa </a:t>
            </a:r>
            <a:r>
              <a:rPr lang="it-IT" sz="2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milioni di finanziamenti richiesti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t-IT" sz="2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Nello specifico, si riportano di seguito i numeri del «progetto </a:t>
            </a:r>
            <a:r>
              <a:rPr lang="it-IT" sz="2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Simest</a:t>
            </a:r>
            <a:r>
              <a:rPr lang="it-IT" sz="2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»:</a:t>
            </a:r>
          </a:p>
          <a:p>
            <a:pPr algn="just">
              <a:lnSpc>
                <a:spcPct val="150000"/>
              </a:lnSpc>
            </a:pPr>
            <a:endParaRPr lang="it-IT" sz="2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Call svolte: oltre 413;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Contratti inviati; 189   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Contratti sottoscritti 81;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Domande presentate 70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t-IT" sz="2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it-IT" sz="2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566355506"/>
              </p:ext>
            </p:extLst>
          </p:nvPr>
        </p:nvGraphicFramePr>
        <p:xfrm>
          <a:off x="11687944" y="4193704"/>
          <a:ext cx="9577064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3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Abstract-Wavy-PPT-Slide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" name="Rettangolo arrotondato 1"/>
          <p:cNvSpPr/>
          <p:nvPr/>
        </p:nvSpPr>
        <p:spPr>
          <a:xfrm>
            <a:off x="2830960" y="1446450"/>
            <a:ext cx="19595532" cy="1787723"/>
          </a:xfrm>
          <a:prstGeom prst="roundRect">
            <a:avLst/>
          </a:prstGeom>
          <a:solidFill>
            <a:srgbClr val="027C68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Ingaggio cliente e verifica disponibilità</a:t>
            </a:r>
          </a:p>
          <a:p>
            <a:pPr algn="ctr" defTabSz="825500"/>
            <a:endParaRPr lang="it-IT" sz="2000" dirty="0" smtClean="0">
              <a:solidFill>
                <a:schemeClr val="bg1"/>
              </a:solidFill>
            </a:endParaRPr>
          </a:p>
          <a:p>
            <a:pPr defTabSz="825500"/>
            <a:r>
              <a:rPr lang="it-IT" sz="2400" dirty="0" smtClean="0">
                <a:solidFill>
                  <a:schemeClr val="bg1"/>
                </a:solidFill>
              </a:rPr>
              <a:t>Il </a:t>
            </a:r>
            <a:r>
              <a:rPr lang="it-IT" sz="2400" b="1" dirty="0" smtClean="0">
                <a:solidFill>
                  <a:schemeClr val="bg1"/>
                </a:solidFill>
              </a:rPr>
              <a:t>Canale </a:t>
            </a:r>
            <a:r>
              <a:rPr lang="it-IT" sz="2400" dirty="0" smtClean="0">
                <a:solidFill>
                  <a:schemeClr val="bg1"/>
                </a:solidFill>
              </a:rPr>
              <a:t>si </a:t>
            </a:r>
            <a:r>
              <a:rPr lang="it-IT" sz="2400" dirty="0">
                <a:solidFill>
                  <a:schemeClr val="bg1"/>
                </a:solidFill>
              </a:rPr>
              <a:t>attiva sulla base del target fornito dai mercati per la </a:t>
            </a:r>
            <a:r>
              <a:rPr lang="it-IT" sz="2400" b="1" dirty="0">
                <a:solidFill>
                  <a:schemeClr val="bg1"/>
                </a:solidFill>
              </a:rPr>
              <a:t>verifica dell’interesse della clientela </a:t>
            </a:r>
            <a:r>
              <a:rPr lang="it-IT" sz="2400" dirty="0">
                <a:solidFill>
                  <a:schemeClr val="bg1"/>
                </a:solidFill>
              </a:rPr>
              <a:t>al servizio proposto in bundle con Artigiancassa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2812264" y="3474005"/>
            <a:ext cx="19595532" cy="2400657"/>
          </a:xfrm>
          <a:prstGeom prst="roundRect">
            <a:avLst/>
          </a:prstGeom>
          <a:solidFill>
            <a:srgbClr val="027C68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Richiesta disponibilità </a:t>
            </a:r>
            <a:r>
              <a:rPr lang="it-IT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</a:t>
            </a:r>
            <a:endParaRPr lang="it-IT" sz="3200" dirty="0">
              <a:solidFill>
                <a:schemeClr val="bg1"/>
              </a:solidFill>
            </a:endParaRPr>
          </a:p>
          <a:p>
            <a:pPr defTabSz="825500"/>
            <a:endParaRPr lang="it-IT" sz="3200" dirty="0">
              <a:solidFill>
                <a:schemeClr val="bg1"/>
              </a:solidFill>
            </a:endParaRPr>
          </a:p>
          <a:p>
            <a:pPr defTabSz="825500"/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dirty="0" smtClean="0">
                <a:solidFill>
                  <a:schemeClr val="bg1"/>
                </a:solidFill>
              </a:rPr>
              <a:t>canale una </a:t>
            </a:r>
            <a:r>
              <a:rPr lang="it-IT" sz="2400" dirty="0">
                <a:solidFill>
                  <a:schemeClr val="bg1"/>
                </a:solidFill>
              </a:rPr>
              <a:t>volta ricevuta la disponibilità del cliente </a:t>
            </a:r>
            <a:r>
              <a:rPr lang="it-IT" sz="2400" b="1" dirty="0">
                <a:solidFill>
                  <a:schemeClr val="bg1"/>
                </a:solidFill>
              </a:rPr>
              <a:t>richiede uno slot teams </a:t>
            </a:r>
            <a:r>
              <a:rPr lang="it-IT" sz="2400" dirty="0">
                <a:solidFill>
                  <a:schemeClr val="bg1"/>
                </a:solidFill>
              </a:rPr>
              <a:t>via mail </a:t>
            </a:r>
            <a:r>
              <a:rPr lang="it-IT" sz="2400" b="1" dirty="0">
                <a:solidFill>
                  <a:schemeClr val="bg1"/>
                </a:solidFill>
              </a:rPr>
              <a:t>alla casella di posta dedicata </a:t>
            </a:r>
            <a:r>
              <a:rPr lang="it-IT" sz="2400" dirty="0">
                <a:solidFill>
                  <a:schemeClr val="bg1"/>
                </a:solidFill>
              </a:rPr>
              <a:t>di Artigiancassa.</a:t>
            </a:r>
          </a:p>
          <a:p>
            <a:pPr defTabSz="825500"/>
            <a:r>
              <a:rPr lang="it-IT" sz="2400" dirty="0">
                <a:solidFill>
                  <a:schemeClr val="bg1"/>
                </a:solidFill>
              </a:rPr>
              <a:t>Le richieste devono essere effettuate indicando la disponibilità di almeno 3 slot di cui 2 in giorni diversi e devono far riferimento almeno al secondo giorno lavorativo successivo alla data di inoltro della richiesta</a:t>
            </a:r>
            <a:r>
              <a:rPr lang="it-IT" sz="2400" dirty="0" smtClean="0">
                <a:solidFill>
                  <a:schemeClr val="bg1"/>
                </a:solidFill>
              </a:rPr>
              <a:t>. (</a:t>
            </a:r>
            <a:r>
              <a:rPr lang="it-IT" sz="2400" dirty="0" err="1" smtClean="0">
                <a:solidFill>
                  <a:schemeClr val="bg1"/>
                </a:solidFill>
              </a:rPr>
              <a:t>Rif.Slide</a:t>
            </a:r>
            <a:r>
              <a:rPr lang="it-IT" sz="2400" dirty="0" smtClean="0">
                <a:solidFill>
                  <a:schemeClr val="bg1"/>
                </a:solidFill>
              </a:rPr>
              <a:t> 5)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830960" y="6114494"/>
            <a:ext cx="19595532" cy="1992035"/>
          </a:xfrm>
          <a:prstGeom prst="roundRect">
            <a:avLst/>
          </a:prstGeom>
          <a:solidFill>
            <a:srgbClr val="027C68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 servizio</a:t>
            </a:r>
            <a:endParaRPr lang="it-IT" sz="3200" dirty="0">
              <a:solidFill>
                <a:schemeClr val="bg1"/>
              </a:solidFill>
            </a:endParaRPr>
          </a:p>
          <a:p>
            <a:pPr lvl="0"/>
            <a:endParaRPr lang="it-IT" sz="3200" dirty="0">
              <a:solidFill>
                <a:schemeClr val="bg1"/>
              </a:solidFill>
            </a:endParaRP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Ricevuta disponibilità dal </a:t>
            </a:r>
            <a:r>
              <a:rPr lang="it-IT" sz="2400" dirty="0" err="1">
                <a:solidFill>
                  <a:schemeClr val="bg1"/>
                </a:solidFill>
              </a:rPr>
              <a:t>Advisory</a:t>
            </a:r>
            <a:r>
              <a:rPr lang="it-IT" sz="2400" dirty="0">
                <a:solidFill>
                  <a:schemeClr val="bg1"/>
                </a:solidFill>
              </a:rPr>
              <a:t> Art, il </a:t>
            </a:r>
            <a:r>
              <a:rPr lang="it-IT" sz="2400" dirty="0" smtClean="0">
                <a:solidFill>
                  <a:schemeClr val="bg1"/>
                </a:solidFill>
              </a:rPr>
              <a:t>Canale riceve l’invito Teams da condividere con il cliente in </a:t>
            </a:r>
            <a:r>
              <a:rPr lang="it-IT" sz="2400" dirty="0">
                <a:solidFill>
                  <a:schemeClr val="bg1"/>
                </a:solidFill>
              </a:rPr>
              <a:t>cui il </a:t>
            </a:r>
            <a:r>
              <a:rPr lang="it-IT" sz="2400" b="1" dirty="0" err="1">
                <a:solidFill>
                  <a:schemeClr val="bg1"/>
                </a:solidFill>
              </a:rPr>
              <a:t>Advisory</a:t>
            </a:r>
            <a:r>
              <a:rPr lang="it-IT" sz="2400" b="1" dirty="0">
                <a:solidFill>
                  <a:schemeClr val="bg1"/>
                </a:solidFill>
              </a:rPr>
              <a:t> Art presenta il servizio in termini di opportunità, condizioni d’accesso, documentazione necessaria all’istruttoria e costo del servizio (a success </a:t>
            </a:r>
            <a:r>
              <a:rPr lang="it-IT" sz="2400" b="1" dirty="0" err="1">
                <a:solidFill>
                  <a:schemeClr val="bg1"/>
                </a:solidFill>
              </a:rPr>
              <a:t>fee</a:t>
            </a:r>
            <a:r>
              <a:rPr lang="it-IT" sz="2400" b="1" dirty="0">
                <a:solidFill>
                  <a:schemeClr val="bg1"/>
                </a:solidFill>
              </a:rPr>
              <a:t>).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2830960" y="8586192"/>
            <a:ext cx="19595532" cy="2400657"/>
          </a:xfrm>
          <a:prstGeom prst="roundRect">
            <a:avLst/>
          </a:prstGeom>
          <a:solidFill>
            <a:srgbClr val="027C68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mandato consulenza</a:t>
            </a:r>
            <a:endParaRPr lang="it-IT" sz="3200" dirty="0">
              <a:solidFill>
                <a:schemeClr val="bg1"/>
              </a:solidFill>
            </a:endParaRPr>
          </a:p>
          <a:p>
            <a:pPr lvl="0"/>
            <a:endParaRPr lang="it-IT" sz="3200" dirty="0">
              <a:solidFill>
                <a:schemeClr val="bg1"/>
              </a:solidFill>
            </a:endParaRPr>
          </a:p>
          <a:p>
            <a:pPr lvl="0"/>
            <a:r>
              <a:rPr lang="it-IT" sz="2400" dirty="0" smtClean="0">
                <a:solidFill>
                  <a:schemeClr val="bg1"/>
                </a:solidFill>
              </a:rPr>
              <a:t>Ottenuta la disponibilità del cliente direttamente </a:t>
            </a:r>
            <a:r>
              <a:rPr lang="it-IT" sz="2400" b="1" dirty="0" err="1" smtClean="0">
                <a:solidFill>
                  <a:schemeClr val="bg1"/>
                </a:solidFill>
              </a:rPr>
              <a:t>Advisory</a:t>
            </a:r>
            <a:r>
              <a:rPr lang="it-IT" sz="2400" b="1" dirty="0" smtClean="0">
                <a:solidFill>
                  <a:schemeClr val="bg1"/>
                </a:solidFill>
              </a:rPr>
              <a:t> Art firma un accordo di consulenza con il cliente </a:t>
            </a:r>
            <a:r>
              <a:rPr lang="it-IT" sz="2400" dirty="0" smtClean="0">
                <a:solidFill>
                  <a:schemeClr val="bg1"/>
                </a:solidFill>
              </a:rPr>
              <a:t>per la presentazione del servizio che prevede oltre al supporto nella </a:t>
            </a:r>
            <a:r>
              <a:rPr lang="it-IT" sz="2400" b="1" dirty="0" smtClean="0">
                <a:solidFill>
                  <a:schemeClr val="bg1"/>
                </a:solidFill>
              </a:rPr>
              <a:t>presentazione della domanda </a:t>
            </a:r>
            <a:r>
              <a:rPr lang="it-IT" sz="2400" dirty="0" smtClean="0">
                <a:solidFill>
                  <a:schemeClr val="bg1"/>
                </a:solidFill>
              </a:rPr>
              <a:t>anche il supporto per le </a:t>
            </a:r>
            <a:r>
              <a:rPr lang="it-IT" sz="2400" b="1" dirty="0" smtClean="0">
                <a:solidFill>
                  <a:schemeClr val="bg1"/>
                </a:solidFill>
              </a:rPr>
              <a:t>attività di rendicontazione delle spese </a:t>
            </a:r>
            <a:r>
              <a:rPr lang="it-IT" sz="2400" dirty="0" smtClean="0">
                <a:solidFill>
                  <a:schemeClr val="bg1"/>
                </a:solidFill>
              </a:rPr>
              <a:t>necessarie all’erogazione di entrambe le tranche del finanziamento SIMEST.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2812264" y="11282826"/>
            <a:ext cx="19595532" cy="1583412"/>
          </a:xfrm>
          <a:prstGeom prst="roundRect">
            <a:avLst/>
          </a:prstGeom>
          <a:solidFill>
            <a:srgbClr val="027C68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 domanda SIMEST</a:t>
            </a:r>
          </a:p>
          <a:p>
            <a:pPr lvl="0"/>
            <a:endParaRPr lang="it-IT" sz="3200" b="1" dirty="0">
              <a:solidFill>
                <a:schemeClr val="bg1"/>
              </a:solidFill>
            </a:endParaRPr>
          </a:p>
          <a:p>
            <a:pPr lvl="0"/>
            <a:r>
              <a:rPr lang="it-IT" sz="2400" b="1" dirty="0">
                <a:solidFill>
                  <a:schemeClr val="bg1"/>
                </a:solidFill>
              </a:rPr>
              <a:t>Il cliente, </a:t>
            </a:r>
            <a:r>
              <a:rPr lang="it-IT" sz="2400" dirty="0">
                <a:solidFill>
                  <a:schemeClr val="bg1"/>
                </a:solidFill>
              </a:rPr>
              <a:t>supportato dal </a:t>
            </a:r>
            <a:r>
              <a:rPr lang="it-IT" sz="2400" dirty="0" err="1">
                <a:solidFill>
                  <a:schemeClr val="bg1"/>
                </a:solidFill>
              </a:rPr>
              <a:t>Advisory</a:t>
            </a:r>
            <a:r>
              <a:rPr lang="it-IT" sz="2400" dirty="0">
                <a:solidFill>
                  <a:schemeClr val="bg1"/>
                </a:solidFill>
              </a:rPr>
              <a:t> Art, </a:t>
            </a:r>
            <a:r>
              <a:rPr lang="it-IT" sz="2400" b="1" dirty="0">
                <a:solidFill>
                  <a:schemeClr val="bg1"/>
                </a:solidFill>
              </a:rPr>
              <a:t>invia tramite il portale SIMEST la richiesta di finanziamento.</a:t>
            </a:r>
          </a:p>
        </p:txBody>
      </p:sp>
      <p:sp>
        <p:nvSpPr>
          <p:cNvPr id="34" name="Ovale 33"/>
          <p:cNvSpPr/>
          <p:nvPr/>
        </p:nvSpPr>
        <p:spPr>
          <a:xfrm>
            <a:off x="925706" y="1837577"/>
            <a:ext cx="1224136" cy="1060341"/>
          </a:xfrm>
          <a:prstGeom prst="ellipse">
            <a:avLst/>
          </a:prstGeom>
          <a:solidFill>
            <a:srgbClr val="37735B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959092" y="4144162"/>
            <a:ext cx="1224136" cy="1060341"/>
          </a:xfrm>
          <a:prstGeom prst="ellipse">
            <a:avLst/>
          </a:prstGeom>
          <a:solidFill>
            <a:srgbClr val="37735B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8" name="Ovale 37"/>
          <p:cNvSpPr/>
          <p:nvPr/>
        </p:nvSpPr>
        <p:spPr>
          <a:xfrm>
            <a:off x="959092" y="6580340"/>
            <a:ext cx="1224136" cy="1060341"/>
          </a:xfrm>
          <a:prstGeom prst="ellipse">
            <a:avLst/>
          </a:prstGeom>
          <a:solidFill>
            <a:srgbClr val="37735B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9" name="Ovale 38"/>
          <p:cNvSpPr/>
          <p:nvPr/>
        </p:nvSpPr>
        <p:spPr>
          <a:xfrm>
            <a:off x="959092" y="9256349"/>
            <a:ext cx="1224136" cy="1060341"/>
          </a:xfrm>
          <a:prstGeom prst="ellipse">
            <a:avLst/>
          </a:prstGeom>
          <a:solidFill>
            <a:srgbClr val="37735B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0" name="Ovale 39"/>
          <p:cNvSpPr/>
          <p:nvPr/>
        </p:nvSpPr>
        <p:spPr>
          <a:xfrm>
            <a:off x="959092" y="11728047"/>
            <a:ext cx="1224136" cy="1060341"/>
          </a:xfrm>
          <a:prstGeom prst="ellipse">
            <a:avLst/>
          </a:prstGeom>
          <a:solidFill>
            <a:srgbClr val="37735B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pic>
        <p:nvPicPr>
          <p:cNvPr id="13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2899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 di testo 13"/>
          <p:cNvSpPr txBox="1"/>
          <p:nvPr/>
        </p:nvSpPr>
        <p:spPr>
          <a:xfrm>
            <a:off x="1153336" y="311550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2438430" hangingPunct="1">
              <a:defRPr/>
            </a:pPr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PROCESSO OPERATIVO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Connettore 1 24"/>
          <p:cNvCxnSpPr/>
          <p:nvPr/>
        </p:nvCxnSpPr>
        <p:spPr>
          <a:xfrm>
            <a:off x="6190094" y="1209917"/>
            <a:ext cx="12097685" cy="0"/>
          </a:xfrm>
          <a:prstGeom prst="line">
            <a:avLst/>
          </a:prstGeom>
          <a:noFill/>
          <a:ln w="25400" cap="flat" cmpd="sng" algn="ctr">
            <a:solidFill>
              <a:srgbClr val="82735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unset" dir="t"/>
          </a:scene3d>
        </p:spPr>
      </p:cxnSp>
    </p:spTree>
    <p:extLst>
      <p:ext uri="{BB962C8B-B14F-4D97-AF65-F5344CB8AC3E}">
        <p14:creationId xmlns:p14="http://schemas.microsoft.com/office/powerpoint/2010/main" val="37643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Abstract-Wavy-PPT-Slide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Pentagono 3"/>
          <p:cNvSpPr/>
          <p:nvPr/>
        </p:nvSpPr>
        <p:spPr>
          <a:xfrm>
            <a:off x="5166763" y="585958"/>
            <a:ext cx="2673459" cy="4655930"/>
          </a:xfrm>
          <a:prstGeom prst="homePlate">
            <a:avLst>
              <a:gd name="adj" fmla="val 100000"/>
            </a:avLst>
          </a:prstGeom>
          <a:solidFill>
            <a:srgbClr val="027C68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>
              <a:ln>
                <a:noFill/>
              </a:ln>
              <a:solidFill>
                <a:srgbClr val="29272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0869" y="2583031"/>
            <a:ext cx="6552728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29272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747462" y="6713610"/>
            <a:ext cx="4869416" cy="2047730"/>
          </a:xfrm>
          <a:prstGeom prst="roundRect">
            <a:avLst/>
          </a:pr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>
              <a:ln>
                <a:noFill/>
              </a:ln>
              <a:solidFill>
                <a:srgbClr val="29272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50869" y="6883905"/>
            <a:ext cx="4631788" cy="1877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27C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Teams con il cliente </a:t>
            </a:r>
          </a:p>
          <a:p>
            <a:pPr algn="ctr"/>
            <a:r>
              <a:rPr lang="it-IT" sz="3200" b="1" dirty="0" smtClean="0">
                <a:solidFill>
                  <a:srgbClr val="027C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convocato da Artigiancassa</a:t>
            </a:r>
            <a:endParaRPr lang="it-IT" sz="3200" b="1" dirty="0">
              <a:solidFill>
                <a:srgbClr val="027C6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27C68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23425248" y="5273824"/>
            <a:ext cx="72008" cy="45719"/>
          </a:xfrm>
          <a:prstGeom prst="roundRect">
            <a:avLst/>
          </a:prstGeom>
          <a:solidFill>
            <a:srgbClr val="FDFC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>
              <a:ln>
                <a:noFill/>
              </a:ln>
              <a:solidFill>
                <a:srgbClr val="29272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8879632" y="557595"/>
            <a:ext cx="10958816" cy="5805845"/>
          </a:xfrm>
          <a:prstGeom prst="wedgeRoundRectCallout">
            <a:avLst>
              <a:gd name="adj1" fmla="val -20500"/>
              <a:gd name="adj2" fmla="val 50062"/>
              <a:gd name="adj3" fmla="val 16667"/>
            </a:avLst>
          </a:prstGeom>
          <a:solidFill>
            <a:schemeClr val="bg1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825500"/>
            <a:r>
              <a:rPr lang="it-IT" sz="2400" dirty="0">
                <a:solidFill>
                  <a:srgbClr val="027C68"/>
                </a:solidFill>
              </a:rPr>
              <a:t>Da: </a:t>
            </a:r>
            <a:endParaRPr lang="it-IT" sz="2400" dirty="0" smtClean="0">
              <a:solidFill>
                <a:srgbClr val="027C68"/>
              </a:solidFill>
            </a:endParaRPr>
          </a:p>
          <a:p>
            <a:pPr defTabSz="825500"/>
            <a:r>
              <a:rPr lang="it-IT" sz="2400" dirty="0" smtClean="0">
                <a:solidFill>
                  <a:srgbClr val="027C68"/>
                </a:solidFill>
              </a:rPr>
              <a:t>A</a:t>
            </a:r>
            <a:r>
              <a:rPr lang="it-IT" sz="2400" dirty="0">
                <a:solidFill>
                  <a:srgbClr val="027C68"/>
                </a:solidFill>
              </a:rPr>
              <a:t>: agevolazioni.incentivi@artigiancassa.it</a:t>
            </a: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CC: </a:t>
            </a:r>
            <a:r>
              <a:rPr lang="it-IT" sz="2400" dirty="0" smtClean="0">
                <a:solidFill>
                  <a:srgbClr val="027C68"/>
                </a:solidFill>
              </a:rPr>
              <a:t>gianpiero.micciani@artigiancassa.it</a:t>
            </a: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Oggetto: richiesta incontro azienda XXXXXX – Bando E-Commerce</a:t>
            </a: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Buongiorno si richiede disponibilità per teams di presentazione servizio in oggetto per la controparte XXXXXX Partita Iva XXXXXXX </a:t>
            </a: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Importo 150.000 €</a:t>
            </a: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Bando: E-Commerce </a:t>
            </a: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Possibili slot 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27C68"/>
                </a:solidFill>
              </a:rPr>
              <a:t>Lunedi 18/10 ore 10-11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27C68"/>
                </a:solidFill>
              </a:rPr>
              <a:t>Lunedi 18/10 ore 15-16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27C68"/>
                </a:solidFill>
              </a:rPr>
              <a:t>Martedì 19/10 ore </a:t>
            </a:r>
            <a:r>
              <a:rPr lang="it-IT" sz="2400" dirty="0" smtClean="0">
                <a:solidFill>
                  <a:srgbClr val="027C68"/>
                </a:solidFill>
              </a:rPr>
              <a:t>11-12</a:t>
            </a:r>
            <a:endParaRPr lang="it-IT" sz="2400" dirty="0">
              <a:solidFill>
                <a:srgbClr val="027C68"/>
              </a:solidFill>
            </a:endParaRPr>
          </a:p>
        </p:txBody>
      </p:sp>
      <p:sp>
        <p:nvSpPr>
          <p:cNvPr id="16" name="Fumetto 2 15"/>
          <p:cNvSpPr/>
          <p:nvPr/>
        </p:nvSpPr>
        <p:spPr>
          <a:xfrm>
            <a:off x="8879632" y="6713610"/>
            <a:ext cx="11233248" cy="6146363"/>
          </a:xfrm>
          <a:prstGeom prst="wedgeRoundRectCallout">
            <a:avLst>
              <a:gd name="adj1" fmla="val -21488"/>
              <a:gd name="adj2" fmla="val 50174"/>
              <a:gd name="adj3" fmla="val 16667"/>
            </a:avLst>
          </a:prstGeom>
          <a:solidFill>
            <a:srgbClr val="FDFCFF"/>
          </a:solidFill>
          <a:ln w="12700" cap="flat">
            <a:solidFill>
              <a:srgbClr val="027C68"/>
            </a:solidFill>
            <a:prstDash val="solid"/>
            <a:miter lim="8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825500"/>
            <a:r>
              <a:rPr lang="it-IT" sz="2400" dirty="0">
                <a:solidFill>
                  <a:srgbClr val="027C68"/>
                </a:solidFill>
              </a:rPr>
              <a:t>Da: agevolazioni.incentivi@artigiancassa.it</a:t>
            </a: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CC: </a:t>
            </a:r>
            <a:r>
              <a:rPr lang="it-IT" sz="2400" dirty="0" smtClean="0">
                <a:solidFill>
                  <a:srgbClr val="027C68"/>
                </a:solidFill>
              </a:rPr>
              <a:t>gianpiero.micciani@artigiancassa.it</a:t>
            </a: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Oggetto: RE: richiesta incontro azienda XXXXXX – Bando E-Commerce</a:t>
            </a: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Buongiorno si conferma slot di lunedì 18/10 ore 10/10:30 a cui parteciperà il collega xxxxxxxx@artigiancassa.it</a:t>
            </a: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r>
              <a:rPr lang="it-IT" sz="2400" i="1" u="sng" dirty="0">
                <a:solidFill>
                  <a:srgbClr val="027C68"/>
                </a:solidFill>
              </a:rPr>
              <a:t>Si prega di </a:t>
            </a:r>
            <a:r>
              <a:rPr lang="it-IT" sz="2400" i="1" u="sng" dirty="0" smtClean="0">
                <a:solidFill>
                  <a:srgbClr val="027C68"/>
                </a:solidFill>
              </a:rPr>
              <a:t>condividere il </a:t>
            </a:r>
            <a:r>
              <a:rPr lang="it-IT" sz="2400" i="1" u="sng" dirty="0">
                <a:solidFill>
                  <a:srgbClr val="027C68"/>
                </a:solidFill>
              </a:rPr>
              <a:t>teams con il cliente includendo nei destinatari il collega sopra menzionato</a:t>
            </a:r>
            <a:r>
              <a:rPr lang="it-IT" sz="2400" i="1" u="sng" dirty="0" smtClean="0">
                <a:solidFill>
                  <a:srgbClr val="027C68"/>
                </a:solidFill>
              </a:rPr>
              <a:t>.</a:t>
            </a:r>
            <a:endParaRPr lang="it-IT" sz="2400" i="1" u="sng" dirty="0">
              <a:solidFill>
                <a:srgbClr val="027C68"/>
              </a:solidFill>
            </a:endParaRPr>
          </a:p>
          <a:p>
            <a:pPr defTabSz="825500"/>
            <a:endParaRPr lang="it-IT" sz="2400" dirty="0">
              <a:solidFill>
                <a:srgbClr val="027C68"/>
              </a:solidFill>
            </a:endParaRPr>
          </a:p>
          <a:p>
            <a:pPr defTabSz="825500"/>
            <a:r>
              <a:rPr lang="it-IT" sz="2400" dirty="0">
                <a:solidFill>
                  <a:srgbClr val="027C68"/>
                </a:solidFill>
              </a:rPr>
              <a:t>Saluti</a:t>
            </a:r>
          </a:p>
          <a:p>
            <a:pPr defTabSz="825500"/>
            <a:r>
              <a:rPr lang="it-IT" sz="2400" dirty="0" err="1">
                <a:solidFill>
                  <a:srgbClr val="027C68"/>
                </a:solidFill>
              </a:rPr>
              <a:t>Advisory</a:t>
            </a:r>
            <a:r>
              <a:rPr lang="it-IT" sz="2400" dirty="0">
                <a:solidFill>
                  <a:srgbClr val="027C68"/>
                </a:solidFill>
              </a:rPr>
              <a:t> ART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29272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Connettore 4 20"/>
          <p:cNvCxnSpPr>
            <a:stCxn id="14" idx="2"/>
          </p:cNvCxnSpPr>
          <p:nvPr/>
        </p:nvCxnSpPr>
        <p:spPr>
          <a:xfrm rot="16200000" flipH="1">
            <a:off x="6015212" y="7912890"/>
            <a:ext cx="2015972" cy="3712871"/>
          </a:xfrm>
          <a:prstGeom prst="bentConnector2">
            <a:avLst/>
          </a:prstGeom>
          <a:noFill/>
          <a:ln w="123825" cap="flat">
            <a:solidFill>
              <a:srgbClr val="027C68"/>
            </a:solidFill>
            <a:prstDash val="solid"/>
            <a:miter lim="8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13"/>
          <p:cNvSpPr txBox="1"/>
          <p:nvPr/>
        </p:nvSpPr>
        <p:spPr>
          <a:xfrm>
            <a:off x="1153336" y="495766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23" tIns="121912" rIns="243823" bIns="121912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STRUMENTI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6190094" y="1401939"/>
            <a:ext cx="12097685" cy="0"/>
          </a:xfrm>
          <a:prstGeom prst="line">
            <a:avLst/>
          </a:prstGeom>
          <a:ln>
            <a:solidFill>
              <a:srgbClr val="82735B"/>
            </a:solidFill>
          </a:ln>
          <a:scene3d>
            <a:camera prst="orthographicFront"/>
            <a:lightRig rig="sunse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/>
          <p:cNvGrpSpPr/>
          <p:nvPr/>
        </p:nvGrpSpPr>
        <p:grpSpPr>
          <a:xfrm>
            <a:off x="1822848" y="9091345"/>
            <a:ext cx="5883321" cy="1211022"/>
            <a:chOff x="1143001" y="3944825"/>
            <a:chExt cx="2602306" cy="680173"/>
          </a:xfrm>
        </p:grpSpPr>
        <p:sp>
          <p:nvSpPr>
            <p:cNvPr id="48" name="Text Box 3"/>
            <p:cNvSpPr txBox="1"/>
            <p:nvPr/>
          </p:nvSpPr>
          <p:spPr>
            <a:xfrm>
              <a:off x="1143001" y="4011909"/>
              <a:ext cx="2602306" cy="61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t">
              <a:spAutoFit/>
            </a:bodyPr>
            <a:lstStyle>
              <a:lvl1pPr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 algn="ctr"/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Transizione </a:t>
              </a:r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Digitale ed Ecologica delle PMI </a:t>
              </a:r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vocazione internazionale</a:t>
              </a:r>
              <a:endPara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1196104" y="3944825"/>
              <a:ext cx="2544011" cy="66265"/>
            </a:xfrm>
            <a:prstGeom prst="rect">
              <a:avLst/>
            </a:prstGeom>
            <a:solidFill>
              <a:srgbClr val="027C68">
                <a:alpha val="80000"/>
              </a:srgbClr>
            </a:solidFill>
            <a:ln w="19050" algn="ctr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7467" b="1">
                <a:solidFill>
                  <a:srgbClr val="FFFFFF"/>
                </a:solidFill>
                <a:ea typeface="굴림" charset="-127"/>
                <a:cs typeface="Arial" charset="0"/>
                <a:sym typeface="Poppins"/>
              </a:endParaRP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-374" t="-345" r="3942" b="9310"/>
          <a:stretch/>
        </p:blipFill>
        <p:spPr>
          <a:xfrm>
            <a:off x="1931168" y="3364215"/>
            <a:ext cx="5763264" cy="543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" name="Gruppo 36"/>
          <p:cNvGrpSpPr/>
          <p:nvPr/>
        </p:nvGrpSpPr>
        <p:grpSpPr>
          <a:xfrm>
            <a:off x="17210332" y="9091348"/>
            <a:ext cx="5883321" cy="1170241"/>
            <a:chOff x="1143001" y="3944825"/>
            <a:chExt cx="2602306" cy="657268"/>
          </a:xfrm>
        </p:grpSpPr>
        <p:sp>
          <p:nvSpPr>
            <p:cNvPr id="38" name="Text Box 3"/>
            <p:cNvSpPr txBox="1"/>
            <p:nvPr/>
          </p:nvSpPr>
          <p:spPr>
            <a:xfrm>
              <a:off x="1143001" y="4011909"/>
              <a:ext cx="2602306" cy="59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t">
              <a:spAutoFit/>
            </a:bodyPr>
            <a:lstStyle>
              <a:lvl1pPr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 algn="ct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Sviluppo del commercio </a:t>
              </a:r>
              <a:r>
                <a:rPr lang="it-IT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elettronico delle </a:t>
              </a:r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PMI in Paesi esteri (E-commerce) </a:t>
              </a:r>
              <a:endPara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"/>
            <p:cNvSpPr/>
            <p:nvPr/>
          </p:nvSpPr>
          <p:spPr>
            <a:xfrm>
              <a:off x="1196104" y="3944825"/>
              <a:ext cx="2549203" cy="66265"/>
            </a:xfrm>
            <a:prstGeom prst="rect">
              <a:avLst/>
            </a:prstGeom>
            <a:solidFill>
              <a:srgbClr val="027C68">
                <a:alpha val="80000"/>
              </a:srgbClr>
            </a:solidFill>
            <a:ln w="19050" algn="ctr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7467" b="1">
                <a:solidFill>
                  <a:srgbClr val="FFFFFF"/>
                </a:solidFill>
                <a:ea typeface="굴림" charset="-127"/>
                <a:cs typeface="Arial" charset="0"/>
                <a:sym typeface="Poppins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9142590" y="9107965"/>
            <a:ext cx="6192689" cy="1605152"/>
            <a:chOff x="1143001" y="3953552"/>
            <a:chExt cx="2602306" cy="842745"/>
          </a:xfrm>
        </p:grpSpPr>
        <p:sp>
          <p:nvSpPr>
            <p:cNvPr id="41" name="Text Box 3"/>
            <p:cNvSpPr txBox="1"/>
            <p:nvPr/>
          </p:nvSpPr>
          <p:spPr>
            <a:xfrm>
              <a:off x="1143001" y="4011910"/>
              <a:ext cx="2602306" cy="784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t">
              <a:spAutoFit/>
            </a:bodyPr>
            <a:lstStyle>
              <a:lvl1pPr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pPr algn="ctr"/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Partecipazione delle PMI a fiere e mostre internazionali, anche in Italia, e missioni di sistema</a:t>
              </a:r>
              <a:endPara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"/>
            <p:cNvSpPr/>
            <p:nvPr/>
          </p:nvSpPr>
          <p:spPr>
            <a:xfrm>
              <a:off x="1196105" y="3953552"/>
              <a:ext cx="2496098" cy="57537"/>
            </a:xfrm>
            <a:prstGeom prst="rect">
              <a:avLst/>
            </a:prstGeom>
            <a:solidFill>
              <a:srgbClr val="027C68">
                <a:alpha val="80000"/>
              </a:srgbClr>
            </a:solidFill>
            <a:ln w="19050" algn="ctr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7467" b="1">
                <a:solidFill>
                  <a:srgbClr val="FFFFFF"/>
                </a:solidFill>
                <a:ea typeface="굴림" charset="-127"/>
                <a:cs typeface="Arial" charset="0"/>
                <a:sym typeface="Poppins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6" r="2824"/>
          <a:stretch/>
        </p:blipFill>
        <p:spPr>
          <a:xfrm>
            <a:off x="9268961" y="3364215"/>
            <a:ext cx="5939949" cy="543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91" y="3364215"/>
            <a:ext cx="5763262" cy="543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Abstract-Wavy-PPT-Slide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5" name="Rettangolo 44"/>
          <p:cNvSpPr/>
          <p:nvPr/>
        </p:nvSpPr>
        <p:spPr>
          <a:xfrm>
            <a:off x="7443056" y="7292453"/>
            <a:ext cx="16539867" cy="5820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49" name="Rettangolo 48"/>
          <p:cNvSpPr/>
          <p:nvPr/>
        </p:nvSpPr>
        <p:spPr>
          <a:xfrm>
            <a:off x="7438390" y="4948897"/>
            <a:ext cx="16532437" cy="1915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50" name="Rettangolo 49"/>
          <p:cNvSpPr/>
          <p:nvPr/>
        </p:nvSpPr>
        <p:spPr>
          <a:xfrm>
            <a:off x="7461444" y="1491587"/>
            <a:ext cx="16539868" cy="263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40" name="CasellaDiTesto 39"/>
          <p:cNvSpPr txBox="1"/>
          <p:nvPr/>
        </p:nvSpPr>
        <p:spPr>
          <a:xfrm>
            <a:off x="7696964" y="1612240"/>
            <a:ext cx="16304347" cy="29090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Agevolazione pari a 300.000,00 </a:t>
            </a:r>
            <a:r>
              <a:rPr lang="it-IT" sz="2400" dirty="0">
                <a:solidFill>
                  <a:schemeClr val="tx1"/>
                </a:solidFill>
              </a:rPr>
              <a:t>e </a:t>
            </a:r>
            <a:r>
              <a:rPr lang="it-IT" sz="2400" dirty="0" smtClean="0">
                <a:solidFill>
                  <a:schemeClr val="tx1"/>
                </a:solidFill>
              </a:rPr>
              <a:t>nel limite massimo del </a:t>
            </a:r>
            <a:r>
              <a:rPr lang="it-IT" sz="2400" dirty="0">
                <a:solidFill>
                  <a:schemeClr val="tx1"/>
                </a:solidFill>
              </a:rPr>
              <a:t>25% dei ricavi medi risultati dagli ultimi due bilanci </a:t>
            </a:r>
            <a:r>
              <a:rPr lang="it-IT" sz="2400" dirty="0" smtClean="0">
                <a:solidFill>
                  <a:schemeClr val="tx1"/>
                </a:solidFill>
              </a:rPr>
              <a:t>approvati </a:t>
            </a:r>
            <a:r>
              <a:rPr lang="it-IT" sz="2400" dirty="0">
                <a:solidFill>
                  <a:schemeClr val="tx1"/>
                </a:solidFill>
              </a:rPr>
              <a:t>e depositati </a:t>
            </a:r>
            <a:r>
              <a:rPr lang="it-IT" sz="2400" dirty="0" smtClean="0">
                <a:solidFill>
                  <a:schemeClr val="tx1"/>
                </a:solidFill>
              </a:rPr>
              <a:t>del Richiedente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  <a:r>
              <a:rPr lang="it-IT" sz="2400" dirty="0" smtClean="0">
                <a:solidFill>
                  <a:schemeClr val="tx1"/>
                </a:solidFill>
              </a:rPr>
              <a:t>L’esposizione complessiva del </a:t>
            </a:r>
            <a:r>
              <a:rPr lang="it-IT" sz="2400" dirty="0">
                <a:solidFill>
                  <a:schemeClr val="tx1"/>
                </a:solidFill>
              </a:rPr>
              <a:t>Richiedente verso il Fondo 394/81 non potrà </a:t>
            </a:r>
            <a:r>
              <a:rPr lang="it-IT" sz="2400" dirty="0" smtClean="0">
                <a:solidFill>
                  <a:schemeClr val="tx1"/>
                </a:solidFill>
              </a:rPr>
              <a:t>essere superiore </a:t>
            </a:r>
            <a:r>
              <a:rPr lang="it-IT" sz="2400" dirty="0">
                <a:solidFill>
                  <a:schemeClr val="tx1"/>
                </a:solidFill>
              </a:rPr>
              <a:t>al 50% dei ricavi medi degli ultimi due </a:t>
            </a:r>
            <a:r>
              <a:rPr lang="it-IT" sz="2400" dirty="0" smtClean="0">
                <a:solidFill>
                  <a:schemeClr val="tx1"/>
                </a:solidFill>
              </a:rPr>
              <a:t>bilanci.</a:t>
            </a:r>
          </a:p>
          <a:p>
            <a:pPr algn="l"/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durata preammortamento: 24 mesi;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durata ammortamento: 72 mesi.</a:t>
            </a:r>
          </a:p>
          <a:p>
            <a:pPr algn="just"/>
            <a:endParaRPr lang="it-IT" sz="2900" dirty="0" smtClean="0">
              <a:solidFill>
                <a:srgbClr val="0E1C2C"/>
              </a:solidFill>
              <a:cs typeface="Helvetica"/>
            </a:endParaRPr>
          </a:p>
          <a:p>
            <a:pPr algn="just"/>
            <a:endParaRPr lang="it-IT" sz="29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7602055" y="5088567"/>
            <a:ext cx="1620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Il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soggetto richiedente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deve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essere una PMI,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con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sede legale in Italia costituita in forma di società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di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capitali e che abbia depositato presso il Registro imprese almeno due bilanci relativi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a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due esercizi completi e un fatturato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estero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la cui media degli ultimi due esercizi sia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almeno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il 20% del fatturato aziendale totale, oppure pari ad almeno il 10% del fatturato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aziendale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dell’ultimo bilancio depositato. </a:t>
            </a:r>
            <a:endParaRPr lang="it-IT" sz="2400" dirty="0" smtClean="0">
              <a:solidFill>
                <a:srgbClr val="0E1C2C"/>
              </a:solidFill>
              <a:cs typeface="Helvetica" panose="020B060402020202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621047" y="7486598"/>
            <a:ext cx="16015291" cy="5269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Spese per la Transizione Digitale (almeno il 50% delle Spese Ammissibili finanziate):</a:t>
            </a:r>
            <a:endParaRPr lang="it-IT" sz="2900" b="1" dirty="0" smtClean="0">
              <a:solidFill>
                <a:srgbClr val="0E1C2C"/>
              </a:solidFill>
              <a:cs typeface="Helvetic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integrazione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e sviluppo digitale dei processi 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aziendali;</a:t>
            </a:r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realizzazione/ammodernamento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di modelli organizzativi e gestionali in ottica 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digitale;</a:t>
            </a:r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investimenti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in attrezzature 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tecnologiche, programmi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informatici e contenuti 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digitali;</a:t>
            </a:r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consulenze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in ambito digitale </a:t>
            </a:r>
            <a:r>
              <a:rPr lang="it-IT" sz="2400" dirty="0" err="1" smtClean="0">
                <a:solidFill>
                  <a:srgbClr val="0E1C2C"/>
                </a:solidFill>
                <a:cs typeface="Helvetica"/>
              </a:rPr>
              <a:t>disaster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 </a:t>
            </a:r>
            <a:r>
              <a:rPr lang="it-IT" sz="2400" dirty="0" err="1">
                <a:solidFill>
                  <a:srgbClr val="0E1C2C"/>
                </a:solidFill>
                <a:cs typeface="Helvetica"/>
              </a:rPr>
              <a:t>recovery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 e business </a:t>
            </a:r>
            <a:r>
              <a:rPr lang="it-IT" sz="2400" dirty="0" err="1" smtClean="0">
                <a:solidFill>
                  <a:srgbClr val="0E1C2C"/>
                </a:solidFill>
                <a:cs typeface="Helvetica"/>
              </a:rPr>
              <a:t>continuity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;</a:t>
            </a:r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rgbClr val="0E1C2C"/>
                </a:solidFill>
                <a:cs typeface="Helvetica"/>
              </a:rPr>
              <a:t>blockchain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(esclusivamente per la </a:t>
            </a:r>
            <a:r>
              <a:rPr lang="it-IT" sz="2400" dirty="0" err="1">
                <a:solidFill>
                  <a:srgbClr val="0E1C2C"/>
                </a:solidFill>
                <a:cs typeface="Helvetica"/>
              </a:rPr>
              <a:t>notarizzazione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 dei processi produttivi e 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gestionali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aziendali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);</a:t>
            </a:r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spese </a:t>
            </a:r>
            <a:r>
              <a:rPr lang="it-IT" sz="2400" dirty="0">
                <a:solidFill>
                  <a:srgbClr val="0E1C2C"/>
                </a:solidFill>
                <a:cs typeface="Helvetica"/>
              </a:rPr>
              <a:t>per investimenti e formazione legate all’industria </a:t>
            </a: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4.0.</a:t>
            </a:r>
          </a:p>
          <a:p>
            <a:pPr algn="just"/>
            <a:endParaRPr lang="it-IT" sz="2900" dirty="0" smtClean="0">
              <a:solidFill>
                <a:srgbClr val="0E1C2C"/>
              </a:solidFill>
              <a:cs typeface="Helvetica"/>
            </a:endParaRPr>
          </a:p>
          <a:p>
            <a:pPr algn="l"/>
            <a:r>
              <a:rPr lang="it-IT" sz="2400" b="1" dirty="0">
                <a:solidFill>
                  <a:srgbClr val="0E1C2C"/>
                </a:solidFill>
                <a:cs typeface="Helvetica"/>
              </a:rPr>
              <a:t>S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pese per la sostenibilità e l’internazionalizzazione (non più del 50% delle Spese Ammissibili finanziate):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cs typeface="Helvetica"/>
              </a:rPr>
              <a:t>spese per investimenti per la sostenibilità in </a:t>
            </a:r>
            <a:r>
              <a:rPr lang="it-IT" sz="2400" dirty="0" smtClean="0">
                <a:solidFill>
                  <a:schemeClr val="tx1"/>
                </a:solidFill>
                <a:cs typeface="Helvetica"/>
              </a:rPr>
              <a:t>Italia;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cs typeface="Helvetica"/>
              </a:rPr>
              <a:t>spese per </a:t>
            </a:r>
            <a:r>
              <a:rPr lang="it-IT" sz="2400" dirty="0" smtClean="0">
                <a:solidFill>
                  <a:schemeClr val="tx1"/>
                </a:solidFill>
                <a:cs typeface="Helvetica"/>
              </a:rPr>
              <a:t>internazionalizzazione;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cs typeface="Helvetica"/>
              </a:rPr>
              <a:t> spese per valutazioni/certificazioni ambientali inerenti il finanziamento, ivi </a:t>
            </a:r>
            <a:r>
              <a:rPr lang="it-IT" sz="2400" dirty="0" smtClean="0">
                <a:solidFill>
                  <a:schemeClr val="tx1"/>
                </a:solidFill>
                <a:cs typeface="Helvetica"/>
              </a:rPr>
              <a:t>incluso </a:t>
            </a:r>
            <a:r>
              <a:rPr lang="it-IT" sz="2400" dirty="0">
                <a:solidFill>
                  <a:schemeClr val="tx1"/>
                </a:solidFill>
                <a:cs typeface="Helvetica"/>
              </a:rPr>
              <a:t>le eventuali spese per le verifiche di conformità agli Orientamenti </a:t>
            </a:r>
            <a:r>
              <a:rPr lang="it-IT" sz="2400" dirty="0" smtClean="0">
                <a:solidFill>
                  <a:schemeClr val="tx1"/>
                </a:solidFill>
                <a:cs typeface="Helvetica"/>
              </a:rPr>
              <a:t>tecnici </a:t>
            </a:r>
            <a:r>
              <a:rPr lang="it-IT" sz="2400" dirty="0">
                <a:solidFill>
                  <a:schemeClr val="tx1"/>
                </a:solidFill>
                <a:cs typeface="Helvetica"/>
              </a:rPr>
              <a:t>della Commissione Europea (2021/ C 58/01</a:t>
            </a:r>
            <a:r>
              <a:rPr lang="it-IT" sz="2400" dirty="0" smtClean="0">
                <a:solidFill>
                  <a:schemeClr val="tx1"/>
                </a:solidFill>
                <a:cs typeface="Helvetica"/>
              </a:rPr>
              <a:t>).</a:t>
            </a:r>
          </a:p>
          <a:p>
            <a:pPr lvl="0" algn="just"/>
            <a:endParaRPr lang="it-IT" sz="2900" dirty="0" smtClean="0">
              <a:solidFill>
                <a:srgbClr val="0E1C2C"/>
              </a:solidFill>
              <a:cs typeface="Helvetica" panose="020B0604020202020204" pitchFamily="34" charset="0"/>
            </a:endParaRPr>
          </a:p>
          <a:p>
            <a:pPr lvl="0" algn="just"/>
            <a:endParaRPr lang="it-IT" sz="2900" dirty="0">
              <a:solidFill>
                <a:srgbClr val="0E1C2C"/>
              </a:solidFill>
              <a:cs typeface="Helvetica" panose="020B0604020202020204" pitchFamily="34" charset="0"/>
            </a:endParaRPr>
          </a:p>
        </p:txBody>
      </p:sp>
      <p:sp>
        <p:nvSpPr>
          <p:cNvPr id="24" name="Casella di testo 13"/>
          <p:cNvSpPr txBox="1"/>
          <p:nvPr/>
        </p:nvSpPr>
        <p:spPr>
          <a:xfrm>
            <a:off x="1162493" y="329275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2438430" hangingPunct="1">
              <a:defRPr/>
            </a:pPr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TRANSIZIONE DIGITALE ED ECOLOGICA DELLE PMI CON VOCAZIONE INTERNAZIONALE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190094" y="1209917"/>
            <a:ext cx="12097685" cy="0"/>
          </a:xfrm>
          <a:prstGeom prst="line">
            <a:avLst/>
          </a:prstGeom>
          <a:noFill/>
          <a:ln w="25400" cap="flat" cmpd="sng" algn="ctr">
            <a:solidFill>
              <a:srgbClr val="82735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unset" dir="t"/>
          </a:scene3d>
        </p:spPr>
      </p:cxnSp>
      <p:sp>
        <p:nvSpPr>
          <p:cNvPr id="16" name="Freccia a destra 15"/>
          <p:cNvSpPr/>
          <p:nvPr/>
        </p:nvSpPr>
        <p:spPr>
          <a:xfrm>
            <a:off x="583974" y="1491587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>
              <a:solidFill>
                <a:srgbClr val="027C68"/>
              </a:solidFill>
            </a:endParaRPr>
          </a:p>
        </p:txBody>
      </p:sp>
      <p:sp>
        <p:nvSpPr>
          <p:cNvPr id="29" name="Freccia a destra 28"/>
          <p:cNvSpPr/>
          <p:nvPr/>
        </p:nvSpPr>
        <p:spPr>
          <a:xfrm>
            <a:off x="601966" y="8016364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30" name="Freccia a destra 29"/>
          <p:cNvSpPr/>
          <p:nvPr/>
        </p:nvSpPr>
        <p:spPr>
          <a:xfrm>
            <a:off x="601966" y="4618946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60" name="Casella di testo 13"/>
          <p:cNvSpPr txBox="1"/>
          <p:nvPr/>
        </p:nvSpPr>
        <p:spPr>
          <a:xfrm>
            <a:off x="-614577" y="5577931"/>
            <a:ext cx="6541200" cy="187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 Beneficiari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sella di testo 13"/>
          <p:cNvSpPr txBox="1"/>
          <p:nvPr/>
        </p:nvSpPr>
        <p:spPr>
          <a:xfrm>
            <a:off x="-1066071" y="8874224"/>
            <a:ext cx="7256165" cy="15736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Spese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ammissibili</a:t>
            </a:r>
            <a:endParaRPr lang="it-IT" sz="4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Casella di testo 13"/>
          <p:cNvSpPr txBox="1"/>
          <p:nvPr/>
        </p:nvSpPr>
        <p:spPr>
          <a:xfrm>
            <a:off x="437137" y="2450572"/>
            <a:ext cx="6541200" cy="187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dello strumento</a:t>
            </a:r>
          </a:p>
        </p:txBody>
      </p:sp>
      <p:pic>
        <p:nvPicPr>
          <p:cNvPr id="18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Abstract-Wavy-PPT-Slide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5" name="Rettangolo 44"/>
          <p:cNvSpPr/>
          <p:nvPr/>
        </p:nvSpPr>
        <p:spPr>
          <a:xfrm>
            <a:off x="7461445" y="7291027"/>
            <a:ext cx="16539867" cy="5975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49" name="Rettangolo 48"/>
          <p:cNvSpPr/>
          <p:nvPr/>
        </p:nvSpPr>
        <p:spPr>
          <a:xfrm>
            <a:off x="7438594" y="4985792"/>
            <a:ext cx="16532437" cy="1986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50" name="Rettangolo 49"/>
          <p:cNvSpPr/>
          <p:nvPr/>
        </p:nvSpPr>
        <p:spPr>
          <a:xfrm>
            <a:off x="7461444" y="1491586"/>
            <a:ext cx="16539868" cy="2830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40" name="CasellaDiTesto 39"/>
          <p:cNvSpPr txBox="1"/>
          <p:nvPr/>
        </p:nvSpPr>
        <p:spPr>
          <a:xfrm>
            <a:off x="7600111" y="1618472"/>
            <a:ext cx="16304347" cy="26751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Agevolazione pari a 150.000,00 e nel limite massimo del </a:t>
            </a:r>
            <a:r>
              <a:rPr lang="it-IT" sz="2400" dirty="0">
                <a:solidFill>
                  <a:schemeClr val="tx1"/>
                </a:solidFill>
              </a:rPr>
              <a:t>15% dei ricavi risultanti dall’ultimo bilancio approvato </a:t>
            </a:r>
            <a:r>
              <a:rPr lang="it-IT" sz="2400" dirty="0" smtClean="0">
                <a:solidFill>
                  <a:schemeClr val="tx1"/>
                </a:solidFill>
              </a:rPr>
              <a:t>e </a:t>
            </a:r>
            <a:r>
              <a:rPr lang="it-IT" sz="2400" dirty="0">
                <a:solidFill>
                  <a:schemeClr val="tx1"/>
                </a:solidFill>
              </a:rPr>
              <a:t>depositato del Richiedente.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L’esposizione complessiva del Richiedente verso il Fondo 394/81 non potrà essere </a:t>
            </a:r>
            <a:r>
              <a:rPr lang="it-IT" sz="2400" dirty="0" smtClean="0">
                <a:solidFill>
                  <a:schemeClr val="tx1"/>
                </a:solidFill>
              </a:rPr>
              <a:t>superiore </a:t>
            </a:r>
            <a:r>
              <a:rPr lang="it-IT" sz="2400" dirty="0">
                <a:solidFill>
                  <a:schemeClr val="tx1"/>
                </a:solidFill>
              </a:rPr>
              <a:t>al 50% dei ricavi medi degli ultimi due bilanci.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l"/>
            <a:endParaRPr lang="it-IT" sz="2000" dirty="0">
              <a:solidFill>
                <a:srgbClr val="0E1C2C"/>
              </a:solidFill>
              <a:cs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durata preammortamento: 12 mesi;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durata ammortamento: 48 mesi.</a:t>
            </a:r>
          </a:p>
          <a:p>
            <a:pPr algn="just"/>
            <a:endParaRPr lang="it-IT" sz="2900" dirty="0" smtClean="0">
              <a:solidFill>
                <a:srgbClr val="0E1C2C"/>
              </a:solidFill>
              <a:cs typeface="Helvetica"/>
            </a:endParaRPr>
          </a:p>
          <a:p>
            <a:pPr algn="just"/>
            <a:endParaRPr lang="it-IT" sz="29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7526139" y="5088869"/>
            <a:ext cx="1620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I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l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soggetto richiedente il finanziamento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deve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essere una PMI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secondo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normativa comunitaria con sede legale in Italia (anche “Rete Soggetto”) che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abbia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depositato presso il Registro imprese almeno un bilancio relativo a un esercizio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completo ed 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fatturato  rappresentato  per una quota almeno pari al 50%  dalla produzione (di beni e servizi) in Italia anche se con marchio di proprietà estera, oppure (ii) derivante dalla </a:t>
            </a:r>
            <a:r>
              <a:rPr lang="it-IT" sz="2400" dirty="0" err="1" smtClean="0">
                <a:solidFill>
                  <a:srgbClr val="0E1C2C"/>
                </a:solidFill>
                <a:cs typeface="Helvetica" panose="020B0604020202020204" pitchFamily="34" charset="0"/>
              </a:rPr>
              <a:t>commercializzione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di prodotti con marchio italiano anche se prodotti all’estero</a:t>
            </a:r>
            <a:endParaRPr lang="it-IT" sz="2400" dirty="0" smtClean="0">
              <a:solidFill>
                <a:srgbClr val="0E1C2C"/>
              </a:solidFill>
              <a:cs typeface="Helvetica" panose="020B060402020202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526139" y="7026322"/>
            <a:ext cx="16015291" cy="6024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b="1" dirty="0" smtClean="0">
              <a:solidFill>
                <a:srgbClr val="0E1C2C"/>
              </a:solidFill>
              <a:cs typeface="Helvetica"/>
            </a:endParaRPr>
          </a:p>
          <a:p>
            <a:pPr algn="l"/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Spese </a:t>
            </a:r>
            <a:r>
              <a:rPr lang="it-IT" sz="2400" b="1" dirty="0">
                <a:solidFill>
                  <a:srgbClr val="0E1C2C"/>
                </a:solidFill>
                <a:cs typeface="Helvetica"/>
              </a:rPr>
              <a:t>digitali connesse alla partecipazione alla fiera/mostra che dovranno rappresentare 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(almeno 30</a:t>
            </a:r>
            <a:r>
              <a:rPr lang="it-IT" sz="2400" b="1" dirty="0">
                <a:solidFill>
                  <a:srgbClr val="0E1C2C"/>
                </a:solidFill>
                <a:cs typeface="Helvetica"/>
              </a:rPr>
              <a:t>% delle Spese Ammissibili 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finanziate);</a:t>
            </a:r>
            <a:endParaRPr lang="it-IT" sz="2900" dirty="0">
              <a:solidFill>
                <a:srgbClr val="0E1C2C"/>
              </a:solidFill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fee</a:t>
            </a:r>
            <a:r>
              <a:rPr lang="it-IT" sz="2400" dirty="0"/>
              <a:t> di iscrizione alla manifestazione virtuale, compresi i costi per l’elaborazione del contenuto virtuale (es. stand virtuali, presentazione dell’azienda, cataloghi virtuali, eventi live streaming, </a:t>
            </a:r>
            <a:r>
              <a:rPr lang="it-IT" sz="2400" dirty="0" err="1"/>
              <a:t>webinar</a:t>
            </a:r>
            <a:r>
              <a:rPr lang="it-IT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spese per integrazione e sviluppo digitale di piattaforme CRM;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o spese di web design (es. </a:t>
            </a:r>
            <a:r>
              <a:rPr lang="it-IT" sz="2400" dirty="0" err="1"/>
              <a:t>landing</a:t>
            </a:r>
            <a:r>
              <a:rPr lang="it-IT" sz="2400" dirty="0"/>
              <a:t> page, pagina dedicate all’evento) e integrazione/innovazione di contenuti/funzionalità digitali anche su piattaforme già esistenti;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spese </a:t>
            </a:r>
            <a:r>
              <a:rPr lang="it-IT" sz="2400" dirty="0" err="1"/>
              <a:t>consulenziali</a:t>
            </a:r>
            <a:r>
              <a:rPr lang="it-IT" sz="2400" dirty="0"/>
              <a:t> in ambito digitale (es. </a:t>
            </a:r>
            <a:r>
              <a:rPr lang="it-IT" sz="2400" dirty="0" err="1"/>
              <a:t>digital</a:t>
            </a:r>
            <a:r>
              <a:rPr lang="it-IT" sz="2400" dirty="0"/>
              <a:t> manager, social media manager, </a:t>
            </a:r>
            <a:r>
              <a:rPr lang="it-IT" sz="2400" dirty="0" err="1"/>
              <a:t>digital</a:t>
            </a:r>
            <a:r>
              <a:rPr lang="it-IT" sz="2400" dirty="0"/>
              <a:t> </a:t>
            </a:r>
            <a:r>
              <a:rPr lang="it-IT" sz="2400" dirty="0" err="1"/>
              <a:t>maketing</a:t>
            </a:r>
            <a:r>
              <a:rPr lang="it-IT" sz="2400" dirty="0"/>
              <a:t> manager);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spese per </a:t>
            </a:r>
            <a:r>
              <a:rPr lang="it-IT" sz="2400" dirty="0" err="1"/>
              <a:t>digital</a:t>
            </a:r>
            <a:r>
              <a:rPr lang="it-IT" sz="2400" dirty="0"/>
              <a:t> marketing (es. banner video, banner sul sito ufficiale della fiera/mostra, newsletter, social network);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servizi di traduzione ed interpretariato online;</a:t>
            </a:r>
          </a:p>
          <a:p>
            <a:pPr lvl="0" algn="just"/>
            <a:endParaRPr lang="it-IT" sz="2400" dirty="0">
              <a:solidFill>
                <a:srgbClr val="0E1C2C"/>
              </a:solidFill>
              <a:cs typeface="Helvetica" panose="020B0604020202020204" pitchFamily="34" charset="0"/>
            </a:endParaRPr>
          </a:p>
          <a:p>
            <a:pPr lvl="0" algn="just"/>
            <a:r>
              <a:rPr lang="it-IT" sz="2400" b="1" dirty="0">
                <a:solidFill>
                  <a:srgbClr val="0E1C2C"/>
                </a:solidFill>
                <a:cs typeface="Helvetica" panose="020B0604020202020204" pitchFamily="34" charset="0"/>
              </a:rPr>
              <a:t>Altre spese </a:t>
            </a:r>
            <a:r>
              <a:rPr lang="it-IT" sz="2400" b="1" dirty="0" smtClean="0">
                <a:solidFill>
                  <a:srgbClr val="0E1C2C"/>
                </a:solidFill>
                <a:cs typeface="Helvetica" panose="020B0604020202020204" pitchFamily="34" charset="0"/>
              </a:rPr>
              <a:t>(non più 70</a:t>
            </a:r>
            <a:r>
              <a:rPr lang="it-IT" sz="2400" b="1" dirty="0">
                <a:solidFill>
                  <a:srgbClr val="0E1C2C"/>
                </a:solidFill>
                <a:cs typeface="Helvetica" panose="020B0604020202020204" pitchFamily="34" charset="0"/>
              </a:rPr>
              <a:t>% delle Spese Ammissibili </a:t>
            </a:r>
            <a:r>
              <a:rPr lang="it-IT" sz="2400" b="1" dirty="0" smtClean="0">
                <a:solidFill>
                  <a:srgbClr val="0E1C2C"/>
                </a:solidFill>
                <a:cs typeface="Helvetica" panose="020B0604020202020204" pitchFamily="34" charset="0"/>
              </a:rPr>
              <a:t>finanziate):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spese </a:t>
            </a:r>
            <a:r>
              <a:rPr lang="it-IT" sz="2400" dirty="0"/>
              <a:t>per area </a:t>
            </a:r>
            <a:r>
              <a:rPr lang="it-IT" sz="2400" dirty="0" smtClean="0"/>
              <a:t>espositiva;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spese logistiche;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spese promozionali;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spese </a:t>
            </a:r>
            <a:r>
              <a:rPr lang="it-IT" sz="2400" dirty="0"/>
              <a:t>per consulenze connesse alla partecipazione alla </a:t>
            </a:r>
            <a:r>
              <a:rPr lang="it-IT" sz="2400" dirty="0" smtClean="0"/>
              <a:t>fiera/mostra;</a:t>
            </a:r>
          </a:p>
          <a:p>
            <a:pPr lvl="0" algn="just"/>
            <a:endParaRPr lang="it-IT" sz="2400" dirty="0" smtClean="0"/>
          </a:p>
          <a:p>
            <a:pPr lvl="0" algn="just"/>
            <a:endParaRPr lang="it-IT" sz="2400" dirty="0" smtClean="0"/>
          </a:p>
        </p:txBody>
      </p:sp>
      <p:sp>
        <p:nvSpPr>
          <p:cNvPr id="24" name="Casella di testo 13"/>
          <p:cNvSpPr txBox="1"/>
          <p:nvPr/>
        </p:nvSpPr>
        <p:spPr>
          <a:xfrm>
            <a:off x="1162493" y="329275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2438430" hangingPunct="1">
              <a:defRPr/>
            </a:pPr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PARTECIPAZIONE DELLE PMI A FIERE E MOSTRE INTERNAZIONALI, ANCHE IN ITALIA, E MISSIONI DI SISTEMA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190094" y="1209917"/>
            <a:ext cx="12097685" cy="0"/>
          </a:xfrm>
          <a:prstGeom prst="line">
            <a:avLst/>
          </a:prstGeom>
          <a:noFill/>
          <a:ln w="25400" cap="flat" cmpd="sng" algn="ctr">
            <a:solidFill>
              <a:srgbClr val="82735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unset" dir="t"/>
          </a:scene3d>
        </p:spPr>
      </p:cxnSp>
      <p:sp>
        <p:nvSpPr>
          <p:cNvPr id="16" name="Freccia a destra 15"/>
          <p:cNvSpPr/>
          <p:nvPr/>
        </p:nvSpPr>
        <p:spPr>
          <a:xfrm>
            <a:off x="583974" y="1491587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29" name="Freccia a destra 28"/>
          <p:cNvSpPr/>
          <p:nvPr/>
        </p:nvSpPr>
        <p:spPr>
          <a:xfrm>
            <a:off x="601966" y="8016364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30" name="Freccia a destra 29"/>
          <p:cNvSpPr/>
          <p:nvPr/>
        </p:nvSpPr>
        <p:spPr>
          <a:xfrm>
            <a:off x="601966" y="4618946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60" name="Casella di testo 13"/>
          <p:cNvSpPr txBox="1"/>
          <p:nvPr/>
        </p:nvSpPr>
        <p:spPr>
          <a:xfrm>
            <a:off x="-614577" y="5577931"/>
            <a:ext cx="6541200" cy="187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 Beneficiari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sella di testo 13"/>
          <p:cNvSpPr txBox="1"/>
          <p:nvPr/>
        </p:nvSpPr>
        <p:spPr>
          <a:xfrm>
            <a:off x="-1066071" y="8874224"/>
            <a:ext cx="7256165" cy="15736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Spese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ammissibili</a:t>
            </a:r>
            <a:endParaRPr lang="it-IT" sz="4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Casella di testo 13"/>
          <p:cNvSpPr txBox="1"/>
          <p:nvPr/>
        </p:nvSpPr>
        <p:spPr>
          <a:xfrm>
            <a:off x="437137" y="2450572"/>
            <a:ext cx="6541200" cy="187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dello strumento</a:t>
            </a:r>
          </a:p>
        </p:txBody>
      </p:sp>
      <p:pic>
        <p:nvPicPr>
          <p:cNvPr id="18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Abstract-Wavy-PPT-Slide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4" t="42414" r="41422" b="1773"/>
          <a:stretch>
            <a:fillRect/>
          </a:stretch>
        </p:blipFill>
        <p:spPr>
          <a:xfrm>
            <a:off x="-25391" y="7085480"/>
            <a:ext cx="24409400" cy="664845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sx="1000" sy="1000" algn="l" rotWithShape="0">
              <a:prstClr val="black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5" name="Rettangolo 44"/>
          <p:cNvSpPr/>
          <p:nvPr/>
        </p:nvSpPr>
        <p:spPr>
          <a:xfrm>
            <a:off x="7415027" y="9452103"/>
            <a:ext cx="16539867" cy="2830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49" name="Rettangolo 48"/>
          <p:cNvSpPr/>
          <p:nvPr/>
        </p:nvSpPr>
        <p:spPr>
          <a:xfrm>
            <a:off x="7367486" y="6632294"/>
            <a:ext cx="16587408" cy="2284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50" name="Rettangolo 49"/>
          <p:cNvSpPr/>
          <p:nvPr/>
        </p:nvSpPr>
        <p:spPr>
          <a:xfrm>
            <a:off x="7415026" y="1369666"/>
            <a:ext cx="16539868" cy="446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40" name="CasellaDiTesto 39"/>
          <p:cNvSpPr txBox="1"/>
          <p:nvPr/>
        </p:nvSpPr>
        <p:spPr>
          <a:xfrm>
            <a:off x="7500643" y="1452770"/>
            <a:ext cx="16337388" cy="4525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Piattaforma </a:t>
            </a:r>
            <a:r>
              <a:rPr lang="it-IT" sz="2400" dirty="0">
                <a:solidFill>
                  <a:schemeClr val="tx1"/>
                </a:solidFill>
              </a:rPr>
              <a:t>propria /miglioramento: il minore tra euro 300 mila e il 15% dei ricavi medi </a:t>
            </a:r>
            <a:r>
              <a:rPr lang="it-IT" sz="2400" dirty="0" smtClean="0">
                <a:solidFill>
                  <a:schemeClr val="tx1"/>
                </a:solidFill>
              </a:rPr>
              <a:t>risultanti </a:t>
            </a:r>
            <a:r>
              <a:rPr lang="it-IT" sz="2400" dirty="0">
                <a:solidFill>
                  <a:schemeClr val="tx1"/>
                </a:solidFill>
              </a:rPr>
              <a:t>dagli ultimi due bilanci approvati e depositati del </a:t>
            </a:r>
            <a:r>
              <a:rPr lang="it-IT" sz="2400" dirty="0" smtClean="0">
                <a:solidFill>
                  <a:schemeClr val="tx1"/>
                </a:solidFill>
              </a:rPr>
              <a:t>Richiedente.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Piattaforma </a:t>
            </a:r>
            <a:r>
              <a:rPr lang="it-IT" sz="2400" dirty="0">
                <a:solidFill>
                  <a:schemeClr val="tx1"/>
                </a:solidFill>
              </a:rPr>
              <a:t>di terzi: il minore tra euro 200 mila e il 15% dei ricavi medi risultanti dagli </a:t>
            </a:r>
            <a:r>
              <a:rPr lang="it-IT" sz="2400" dirty="0" smtClean="0">
                <a:solidFill>
                  <a:schemeClr val="tx1"/>
                </a:solidFill>
              </a:rPr>
              <a:t>ultimi </a:t>
            </a:r>
            <a:r>
              <a:rPr lang="it-IT" sz="2400" dirty="0">
                <a:solidFill>
                  <a:schemeClr val="tx1"/>
                </a:solidFill>
              </a:rPr>
              <a:t>due bilanci approvati e depositati del </a:t>
            </a:r>
            <a:r>
              <a:rPr lang="it-IT" sz="2400" dirty="0" smtClean="0">
                <a:solidFill>
                  <a:schemeClr val="tx1"/>
                </a:solidFill>
              </a:rPr>
              <a:t>Richiedente.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Importo </a:t>
            </a:r>
            <a:r>
              <a:rPr lang="it-IT" sz="2400" dirty="0">
                <a:solidFill>
                  <a:schemeClr val="tx1"/>
                </a:solidFill>
              </a:rPr>
              <a:t>minimo pari a euro 10 mila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L’esposizione </a:t>
            </a:r>
            <a:r>
              <a:rPr lang="it-IT" sz="2400" dirty="0">
                <a:solidFill>
                  <a:schemeClr val="tx1"/>
                </a:solidFill>
              </a:rPr>
              <a:t>complessiva del Richiedente verso il Fondo 394/81 non potrà in ogni caso </a:t>
            </a:r>
            <a:r>
              <a:rPr lang="it-IT" sz="2400" dirty="0" smtClean="0">
                <a:solidFill>
                  <a:schemeClr val="tx1"/>
                </a:solidFill>
              </a:rPr>
              <a:t>essere </a:t>
            </a:r>
            <a:r>
              <a:rPr lang="it-IT" sz="2400" dirty="0">
                <a:solidFill>
                  <a:schemeClr val="tx1"/>
                </a:solidFill>
              </a:rPr>
              <a:t>superiore al 50% dei ricavi medi degli ultimi due bilanci.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rgbClr val="0E1C2C"/>
              </a:solidFill>
              <a:cs typeface="Helvetic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durata preammortamento: 12 mesi;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E1C2C"/>
                </a:solidFill>
                <a:cs typeface="Helvetica"/>
              </a:rPr>
              <a:t>durata ammortamento: 48 mesi.</a:t>
            </a:r>
          </a:p>
          <a:p>
            <a:pPr algn="just"/>
            <a:endParaRPr lang="it-IT" sz="2900" dirty="0" smtClean="0">
              <a:solidFill>
                <a:srgbClr val="0E1C2C"/>
              </a:solidFill>
              <a:cs typeface="Helvetica"/>
            </a:endParaRPr>
          </a:p>
          <a:p>
            <a:pPr algn="just"/>
            <a:endParaRPr lang="it-IT" sz="29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7527658" y="6785992"/>
            <a:ext cx="1620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Il soggetto richiedente il finanziamento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deve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essere una PMI, secondo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normativa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comunitaria con sede legale in Italia (anche “Rete Soggetto”) costituita in forma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di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società di capitali e che abbia depositato presso il Registro imprese almeno due bilanci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relativi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a due esercizi 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completi e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con fatturato  rappresentato  per una quota almeno pari al 50%  dalla produzione (di beni e servizi) in Italia anche se con marchio di proprietà estera, oppure (ii) derivante dalla </a:t>
            </a:r>
            <a:r>
              <a:rPr lang="it-IT" sz="2400" dirty="0" err="1" smtClean="0">
                <a:solidFill>
                  <a:srgbClr val="0E1C2C"/>
                </a:solidFill>
                <a:cs typeface="Helvetica" panose="020B0604020202020204" pitchFamily="34" charset="0"/>
              </a:rPr>
              <a:t>commercializzione</a:t>
            </a:r>
            <a:r>
              <a:rPr lang="it-IT" sz="2400" dirty="0" smtClean="0">
                <a:solidFill>
                  <a:srgbClr val="0E1C2C"/>
                </a:solidFill>
                <a:cs typeface="Helvetica" panose="020B0604020202020204" pitchFamily="34" charset="0"/>
              </a:rPr>
              <a:t> </a:t>
            </a:r>
            <a:r>
              <a:rPr lang="it-IT" sz="2400" dirty="0">
                <a:solidFill>
                  <a:srgbClr val="0E1C2C"/>
                </a:solidFill>
                <a:cs typeface="Helvetica" panose="020B0604020202020204" pitchFamily="34" charset="0"/>
              </a:rPr>
              <a:t>di prodotti con marchio italiano anche se prodotti all’estero</a:t>
            </a:r>
            <a:endParaRPr lang="it-IT" sz="2400" dirty="0" smtClean="0">
              <a:solidFill>
                <a:srgbClr val="0E1C2C"/>
              </a:solidFill>
              <a:cs typeface="Helvetica" panose="020B060402020202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622565" y="9882336"/>
            <a:ext cx="16015291" cy="21984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Spese </a:t>
            </a:r>
            <a:r>
              <a:rPr lang="it-IT" sz="2400" b="1" dirty="0">
                <a:solidFill>
                  <a:srgbClr val="0E1C2C"/>
                </a:solidFill>
                <a:cs typeface="Helvetica"/>
              </a:rPr>
              <a:t>per Creazione e sviluppo di una piattaforma informatica oppure dell’utilizzo di un 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market </a:t>
            </a:r>
            <a:r>
              <a:rPr lang="it-IT" sz="2400" b="1" dirty="0" err="1" smtClean="0">
                <a:solidFill>
                  <a:srgbClr val="0E1C2C"/>
                </a:solidFill>
                <a:cs typeface="Helvetica"/>
              </a:rPr>
              <a:t>place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;</a:t>
            </a:r>
          </a:p>
          <a:p>
            <a:pPr algn="l"/>
            <a:endParaRPr lang="it-IT" sz="2400" b="1" dirty="0" smtClean="0">
              <a:solidFill>
                <a:srgbClr val="0E1C2C"/>
              </a:solidFill>
              <a:cs typeface="Helvetic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Investimenti </a:t>
            </a:r>
            <a:r>
              <a:rPr lang="it-IT" sz="2400" b="1" dirty="0">
                <a:solidFill>
                  <a:srgbClr val="0E1C2C"/>
                </a:solidFill>
                <a:cs typeface="Helvetica"/>
              </a:rPr>
              <a:t>per la piattaforma oppure per il market </a:t>
            </a:r>
            <a:r>
              <a:rPr lang="it-IT" sz="2400" b="1" dirty="0" err="1" smtClean="0">
                <a:solidFill>
                  <a:srgbClr val="0E1C2C"/>
                </a:solidFill>
                <a:cs typeface="Helvetica"/>
              </a:rPr>
              <a:t>place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;</a:t>
            </a:r>
          </a:p>
          <a:p>
            <a:pPr algn="l"/>
            <a:endParaRPr lang="it-IT" sz="2400" b="1" dirty="0" smtClean="0">
              <a:solidFill>
                <a:srgbClr val="0E1C2C"/>
              </a:solidFill>
              <a:cs typeface="Helvetic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Spese </a:t>
            </a:r>
            <a:r>
              <a:rPr lang="it-IT" sz="2400" b="1" dirty="0">
                <a:solidFill>
                  <a:srgbClr val="0E1C2C"/>
                </a:solidFill>
                <a:cs typeface="Helvetica"/>
              </a:rPr>
              <a:t>promozionali e formazione relative al </a:t>
            </a:r>
            <a:r>
              <a:rPr lang="it-IT" sz="2400" b="1" dirty="0" smtClean="0">
                <a:solidFill>
                  <a:srgbClr val="0E1C2C"/>
                </a:solidFill>
                <a:cs typeface="Helvetica"/>
              </a:rPr>
              <a:t>progetto (…).</a:t>
            </a:r>
            <a:endParaRPr lang="it-IT" sz="2400" b="1" dirty="0">
              <a:solidFill>
                <a:srgbClr val="0E1C2C"/>
              </a:solidFill>
              <a:cs typeface="Helvetica"/>
            </a:endParaRPr>
          </a:p>
          <a:p>
            <a:pPr lvl="0" algn="just"/>
            <a:endParaRPr lang="it-IT" sz="2900" dirty="0">
              <a:solidFill>
                <a:srgbClr val="0E1C2C"/>
              </a:solidFill>
              <a:cs typeface="Helvetica" panose="020B0604020202020204" pitchFamily="34" charset="0"/>
            </a:endParaRPr>
          </a:p>
        </p:txBody>
      </p:sp>
      <p:sp>
        <p:nvSpPr>
          <p:cNvPr id="24" name="Casella di testo 13"/>
          <p:cNvSpPr txBox="1"/>
          <p:nvPr/>
        </p:nvSpPr>
        <p:spPr>
          <a:xfrm>
            <a:off x="1153336" y="311550"/>
            <a:ext cx="22171200" cy="7950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2438430" hangingPunct="1">
              <a:defRPr/>
            </a:pPr>
            <a:r>
              <a:rPr lang="it-IT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SVILUPPO DEL COMMERCIO ELETTRONICO DELLE PMI IN PAESI ESTERI (E-COMMERCE) </a:t>
            </a:r>
            <a:endParaRPr lang="it-IT" sz="3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190094" y="1209917"/>
            <a:ext cx="12097685" cy="0"/>
          </a:xfrm>
          <a:prstGeom prst="line">
            <a:avLst/>
          </a:prstGeom>
          <a:noFill/>
          <a:ln w="25400" cap="flat" cmpd="sng" algn="ctr">
            <a:solidFill>
              <a:srgbClr val="82735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unset" dir="t"/>
          </a:scene3d>
        </p:spPr>
      </p:cxnSp>
      <p:sp>
        <p:nvSpPr>
          <p:cNvPr id="16" name="Freccia a destra 15"/>
          <p:cNvSpPr/>
          <p:nvPr/>
        </p:nvSpPr>
        <p:spPr>
          <a:xfrm>
            <a:off x="583974" y="1491587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29" name="Freccia a destra 28"/>
          <p:cNvSpPr/>
          <p:nvPr/>
        </p:nvSpPr>
        <p:spPr>
          <a:xfrm>
            <a:off x="583974" y="9452102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30" name="Freccia a destra 29"/>
          <p:cNvSpPr/>
          <p:nvPr/>
        </p:nvSpPr>
        <p:spPr>
          <a:xfrm>
            <a:off x="583974" y="6086105"/>
            <a:ext cx="6413548" cy="2830985"/>
          </a:xfrm>
          <a:prstGeom prst="rightArrow">
            <a:avLst/>
          </a:prstGeom>
          <a:solidFill>
            <a:srgbClr val="027C68"/>
          </a:solidFill>
          <a:ln>
            <a:solidFill>
              <a:srgbClr val="02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600"/>
          </a:p>
        </p:txBody>
      </p:sp>
      <p:sp>
        <p:nvSpPr>
          <p:cNvPr id="60" name="Casella di testo 13"/>
          <p:cNvSpPr txBox="1"/>
          <p:nvPr/>
        </p:nvSpPr>
        <p:spPr>
          <a:xfrm>
            <a:off x="-553416" y="7045090"/>
            <a:ext cx="6541200" cy="187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 Beneficiari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sella di testo 13"/>
          <p:cNvSpPr txBox="1"/>
          <p:nvPr/>
        </p:nvSpPr>
        <p:spPr>
          <a:xfrm>
            <a:off x="-910899" y="10194747"/>
            <a:ext cx="7256165" cy="15736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Spese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ammissibili</a:t>
            </a:r>
            <a:endParaRPr lang="it-IT" sz="4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Casella di testo 13"/>
          <p:cNvSpPr txBox="1"/>
          <p:nvPr/>
        </p:nvSpPr>
        <p:spPr>
          <a:xfrm>
            <a:off x="456322" y="2523010"/>
            <a:ext cx="6541200" cy="187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43840" tIns="121920" rIns="243840" bIns="1219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dello strumento</a:t>
            </a:r>
          </a:p>
        </p:txBody>
      </p:sp>
      <p:pic>
        <p:nvPicPr>
          <p:cNvPr id="18" name="Picture 10" descr="https://www.casartigianitaranto.it/n/images/artigiancas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18"/>
            <a:ext cx="4248240" cy="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qqGry67t_cRJKVxc6tBw"/>
</p:tagLst>
</file>

<file path=ppt/theme/theme1.xml><?xml version="1.0" encoding="utf-8"?>
<a:theme xmlns:a="http://schemas.openxmlformats.org/drawingml/2006/main" name="White">
  <a:themeElements>
    <a:clrScheme name="White">
      <a:dk1>
        <a:srgbClr val="292729"/>
      </a:dk1>
      <a:lt1>
        <a:srgbClr val="FFFFFF"/>
      </a:lt1>
      <a:dk2>
        <a:srgbClr val="A7A7A7"/>
      </a:dk2>
      <a:lt2>
        <a:srgbClr val="535353"/>
      </a:lt2>
      <a:accent1>
        <a:srgbClr val="F0F4F7"/>
      </a:accent1>
      <a:accent2>
        <a:srgbClr val="C3CBD0"/>
      </a:accent2>
      <a:accent3>
        <a:srgbClr val="11E39A"/>
      </a:accent3>
      <a:accent4>
        <a:srgbClr val="0A7F56"/>
      </a:accent4>
      <a:accent5>
        <a:srgbClr val="076242"/>
      </a:accent5>
      <a:accent6>
        <a:srgbClr val="05442E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FCFF"/>
        </a:solidFill>
        <a:ln w="12700" cap="flat">
          <a:solidFill>
            <a:schemeClr val="accent1"/>
          </a:solidFill>
          <a:prstDash val="solid"/>
          <a:miter lim="800000"/>
        </a:ln>
        <a:effectLst>
          <a:outerShdw blurRad="254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9272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9272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F4F7"/>
      </a:accent1>
      <a:accent2>
        <a:srgbClr val="C3CBD0"/>
      </a:accent2>
      <a:accent3>
        <a:srgbClr val="11E39A"/>
      </a:accent3>
      <a:accent4>
        <a:srgbClr val="0A7F56"/>
      </a:accent4>
      <a:accent5>
        <a:srgbClr val="076242"/>
      </a:accent5>
      <a:accent6>
        <a:srgbClr val="05442E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FCFF"/>
        </a:solidFill>
        <a:ln w="12700" cap="flat">
          <a:solidFill>
            <a:schemeClr val="accent1"/>
          </a:solidFill>
          <a:prstDash val="solid"/>
          <a:miter lim="800000"/>
        </a:ln>
        <a:effectLst>
          <a:outerShdw blurRad="254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9272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9272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1769</Words>
  <Application>Microsoft Office PowerPoint</Application>
  <PresentationFormat>Personalizzato</PresentationFormat>
  <Paragraphs>170</Paragraphs>
  <Slides>10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White</vt:lpstr>
      <vt:lpstr>think-cell Slide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D'Innocenzo Ilenia</dc:creator>
  <cp:lastModifiedBy>servizio posta</cp:lastModifiedBy>
  <cp:revision>287</cp:revision>
  <cp:lastPrinted>2019-02-06T11:34:44Z</cp:lastPrinted>
  <dcterms:modified xsi:type="dcterms:W3CDTF">2022-02-02T13:38:31Z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ed5431-0ab7-4c1b-98f4-d4e50f674d02_Enabled">
    <vt:lpwstr>true</vt:lpwstr>
  </property>
  <property fmtid="{D5CDD505-2E9C-101B-9397-08002B2CF9AE}" pid="3" name="MSIP_Label_48ed5431-0ab7-4c1b-98f4-d4e50f674d02_SetDate">
    <vt:lpwstr>2021-12-09T11:41:36Z</vt:lpwstr>
  </property>
  <property fmtid="{D5CDD505-2E9C-101B-9397-08002B2CF9AE}" pid="4" name="MSIP_Label_48ed5431-0ab7-4c1b-98f4-d4e50f674d02_Method">
    <vt:lpwstr>Privileged</vt:lpwstr>
  </property>
  <property fmtid="{D5CDD505-2E9C-101B-9397-08002B2CF9AE}" pid="5" name="MSIP_Label_48ed5431-0ab7-4c1b-98f4-d4e50f674d02_Name">
    <vt:lpwstr>48ed5431-0ab7-4c1b-98f4-d4e50f674d02</vt:lpwstr>
  </property>
  <property fmtid="{D5CDD505-2E9C-101B-9397-08002B2CF9AE}" pid="6" name="MSIP_Label_48ed5431-0ab7-4c1b-98f4-d4e50f674d02_SiteId">
    <vt:lpwstr>614f9c25-bffa-42c7-86d8-964101f55fa2</vt:lpwstr>
  </property>
  <property fmtid="{D5CDD505-2E9C-101B-9397-08002B2CF9AE}" pid="7" name="MSIP_Label_48ed5431-0ab7-4c1b-98f4-d4e50f674d02_ActionId">
    <vt:lpwstr>5cdf4f4c-a845-4025-8174-5cb63b2208e9</vt:lpwstr>
  </property>
  <property fmtid="{D5CDD505-2E9C-101B-9397-08002B2CF9AE}" pid="8" name="MSIP_Label_48ed5431-0ab7-4c1b-98f4-d4e50f674d02_ContentBits">
    <vt:lpwstr>0</vt:lpwstr>
  </property>
</Properties>
</file>