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4"/>
  </p:notesMasterIdLst>
  <p:sldIdLst>
    <p:sldId id="256" r:id="rId2"/>
    <p:sldId id="397" r:id="rId3"/>
    <p:sldId id="398" r:id="rId4"/>
    <p:sldId id="405" r:id="rId5"/>
    <p:sldId id="399" r:id="rId6"/>
    <p:sldId id="406" r:id="rId7"/>
    <p:sldId id="407" r:id="rId8"/>
    <p:sldId id="409" r:id="rId9"/>
    <p:sldId id="410" r:id="rId10"/>
    <p:sldId id="417" r:id="rId11"/>
    <p:sldId id="411" r:id="rId12"/>
    <p:sldId id="412" r:id="rId13"/>
    <p:sldId id="414" r:id="rId14"/>
    <p:sldId id="416" r:id="rId15"/>
    <p:sldId id="513" r:id="rId16"/>
    <p:sldId id="509" r:id="rId17"/>
    <p:sldId id="469" r:id="rId18"/>
    <p:sldId id="472" r:id="rId19"/>
    <p:sldId id="475" r:id="rId20"/>
    <p:sldId id="477" r:id="rId21"/>
    <p:sldId id="425" r:id="rId22"/>
    <p:sldId id="428" r:id="rId23"/>
    <p:sldId id="471" r:id="rId24"/>
    <p:sldId id="479" r:id="rId25"/>
    <p:sldId id="430" r:id="rId26"/>
    <p:sldId id="481" r:id="rId27"/>
    <p:sldId id="474" r:id="rId28"/>
    <p:sldId id="496" r:id="rId29"/>
    <p:sldId id="431" r:id="rId30"/>
    <p:sldId id="532" r:id="rId31"/>
    <p:sldId id="432" r:id="rId32"/>
    <p:sldId id="433" r:id="rId33"/>
    <p:sldId id="520" r:id="rId34"/>
    <p:sldId id="521" r:id="rId35"/>
    <p:sldId id="443" r:id="rId36"/>
    <p:sldId id="438" r:id="rId37"/>
    <p:sldId id="439" r:id="rId38"/>
    <p:sldId id="440" r:id="rId39"/>
    <p:sldId id="441" r:id="rId40"/>
    <p:sldId id="442" r:id="rId41"/>
    <p:sldId id="482" r:id="rId42"/>
    <p:sldId id="483" r:id="rId43"/>
    <p:sldId id="484" r:id="rId44"/>
    <p:sldId id="497" r:id="rId45"/>
    <p:sldId id="485" r:id="rId46"/>
    <p:sldId id="486" r:id="rId47"/>
    <p:sldId id="487" r:id="rId48"/>
    <p:sldId id="488" r:id="rId49"/>
    <p:sldId id="489" r:id="rId50"/>
    <p:sldId id="490" r:id="rId51"/>
    <p:sldId id="491" r:id="rId52"/>
    <p:sldId id="492" r:id="rId53"/>
    <p:sldId id="493" r:id="rId54"/>
    <p:sldId id="494" r:id="rId55"/>
    <p:sldId id="522" r:id="rId56"/>
    <p:sldId id="447" r:id="rId57"/>
    <p:sldId id="514" r:id="rId58"/>
    <p:sldId id="385" r:id="rId59"/>
    <p:sldId id="296" r:id="rId60"/>
    <p:sldId id="495" r:id="rId61"/>
    <p:sldId id="329" r:id="rId62"/>
    <p:sldId id="302" r:id="rId63"/>
    <p:sldId id="299" r:id="rId64"/>
    <p:sldId id="300" r:id="rId65"/>
    <p:sldId id="262" r:id="rId66"/>
    <p:sldId id="391" r:id="rId67"/>
    <p:sldId id="449" r:id="rId68"/>
    <p:sldId id="450" r:id="rId69"/>
    <p:sldId id="451" r:id="rId70"/>
    <p:sldId id="452" r:id="rId71"/>
    <p:sldId id="453" r:id="rId72"/>
    <p:sldId id="454" r:id="rId73"/>
    <p:sldId id="455" r:id="rId74"/>
    <p:sldId id="518" r:id="rId75"/>
    <p:sldId id="457" r:id="rId76"/>
    <p:sldId id="523" r:id="rId77"/>
    <p:sldId id="524" r:id="rId78"/>
    <p:sldId id="525" r:id="rId79"/>
    <p:sldId id="526" r:id="rId80"/>
    <p:sldId id="527" r:id="rId81"/>
    <p:sldId id="528" r:id="rId82"/>
    <p:sldId id="529" r:id="rId83"/>
    <p:sldId id="538" r:id="rId84"/>
    <p:sldId id="534" r:id="rId85"/>
    <p:sldId id="530" r:id="rId86"/>
    <p:sldId id="531" r:id="rId87"/>
    <p:sldId id="536" r:id="rId88"/>
    <p:sldId id="533" r:id="rId89"/>
    <p:sldId id="507" r:id="rId90"/>
    <p:sldId id="464" r:id="rId91"/>
    <p:sldId id="512" r:id="rId92"/>
    <p:sldId id="508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407"/>
    <a:srgbClr val="DE6D10"/>
    <a:srgbClr val="EF8025"/>
    <a:srgbClr val="0000CC"/>
    <a:srgbClr val="FFCC00"/>
    <a:srgbClr val="000099"/>
    <a:srgbClr val="FF3300"/>
    <a:srgbClr val="DC7C12"/>
    <a:srgbClr val="0033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579" autoAdjust="0"/>
  </p:normalViewPr>
  <p:slideViewPr>
    <p:cSldViewPr>
      <p:cViewPr>
        <p:scale>
          <a:sx n="70" d="100"/>
          <a:sy n="70" d="100"/>
        </p:scale>
        <p:origin x="-185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c\Desktop\Raj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>
                <a:latin typeface="Georgia" panose="02040502050405020303" pitchFamily="18" charset="0"/>
              </a:rPr>
              <a:t>French Tourism </a:t>
            </a:r>
            <a:endParaRPr lang="en-US" sz="1600" dirty="0">
              <a:latin typeface="Georgia" panose="02040502050405020303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Worth (in € bn) 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Sheet1!$B$8:$B$11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Sheet1!$C$8:$C$11</c:f>
              <c:numCache>
                <c:formatCode>General</c:formatCode>
                <c:ptCount val="4"/>
                <c:pt idx="0">
                  <c:v>190</c:v>
                </c:pt>
                <c:pt idx="1">
                  <c:v>195</c:v>
                </c:pt>
                <c:pt idx="2">
                  <c:v>195</c:v>
                </c:pt>
                <c:pt idx="3">
                  <c:v>199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923584"/>
        <c:axId val="51929472"/>
      </c:barChart>
      <c:catAx>
        <c:axId val="5192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1929472"/>
        <c:crosses val="autoZero"/>
        <c:auto val="1"/>
        <c:lblAlgn val="ctr"/>
        <c:lblOffset val="100"/>
        <c:noMultiLvlLbl val="0"/>
      </c:catAx>
      <c:valAx>
        <c:axId val="51929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9235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rgbClr val="DE6D1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i="0" baseline="0" dirty="0" smtClean="0">
                <a:latin typeface="Georgia" panose="02040502050405020303" pitchFamily="18" charset="0"/>
              </a:rPr>
              <a:t>German Tourism </a:t>
            </a:r>
            <a:endParaRPr lang="en-US" sz="1600" b="1" i="0" baseline="0" dirty="0">
              <a:latin typeface="Georgia" panose="02040502050405020303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</c:f>
              <c:strCache>
                <c:ptCount val="1"/>
                <c:pt idx="0">
                  <c:v>Worth (in € bn) 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Sheet1!$J$2:$J$5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Sheet1!$K$2:$K$5</c:f>
              <c:numCache>
                <c:formatCode>General</c:formatCode>
                <c:ptCount val="4"/>
                <c:pt idx="0">
                  <c:v>126</c:v>
                </c:pt>
                <c:pt idx="1">
                  <c:v>128</c:v>
                </c:pt>
                <c:pt idx="2">
                  <c:v>130</c:v>
                </c:pt>
                <c:pt idx="3">
                  <c:v>130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98880"/>
        <c:axId val="52300416"/>
      </c:barChart>
      <c:catAx>
        <c:axId val="5229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2300416"/>
        <c:crosses val="autoZero"/>
        <c:auto val="1"/>
        <c:lblAlgn val="ctr"/>
        <c:lblOffset val="100"/>
        <c:noMultiLvlLbl val="0"/>
      </c:catAx>
      <c:valAx>
        <c:axId val="52300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2988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 w="12700">
      <a:solidFill>
        <a:srgbClr val="DE6D1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TOP 4 </a:t>
            </a:r>
            <a:r>
              <a:rPr lang="en-US" dirty="0" smtClean="0">
                <a:solidFill>
                  <a:schemeClr val="tx1"/>
                </a:solidFill>
              </a:rPr>
              <a:t>FDI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COUNTRIES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916666666666702"/>
          <c:y val="2.631578947368421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$ bn</c:v>
                </c:pt>
              </c:strCache>
            </c:strRef>
          </c:tx>
          <c:spPr>
            <a:solidFill>
              <a:srgbClr val="DE6D10"/>
            </a:solidFill>
          </c:spPr>
          <c:invertIfNegative val="0"/>
          <c:cat>
            <c:strRef>
              <c:f>Sheet1!$B$3:$B$6</c:f>
              <c:strCache>
                <c:ptCount val="4"/>
                <c:pt idx="0">
                  <c:v>USA</c:v>
                </c:pt>
                <c:pt idx="1">
                  <c:v>RUSSIA</c:v>
                </c:pt>
                <c:pt idx="2">
                  <c:v>FRANCE</c:v>
                </c:pt>
                <c:pt idx="3">
                  <c:v>ISRAEL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2.15</c:v>
                </c:pt>
                <c:pt idx="1">
                  <c:v>1.86</c:v>
                </c:pt>
                <c:pt idx="2">
                  <c:v>0.73000000000000054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70112"/>
        <c:axId val="80971648"/>
      </c:barChart>
      <c:catAx>
        <c:axId val="8097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80971648"/>
        <c:crosses val="autoZero"/>
        <c:auto val="1"/>
        <c:lblAlgn val="ctr"/>
        <c:lblOffset val="100"/>
        <c:noMultiLvlLbl val="0"/>
      </c:catAx>
      <c:valAx>
        <c:axId val="80971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0970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rgbClr val="DE6D10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solidFill>
                  <a:schemeClr val="tx1"/>
                </a:solidFill>
              </a:rPr>
              <a:t>FDI INFLOW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Sheet1!$C$10</c:f>
              <c:strCache>
                <c:ptCount val="1"/>
                <c:pt idx="0">
                  <c:v>$ bn</c:v>
                </c:pt>
              </c:strCache>
            </c:strRef>
          </c:tx>
          <c:spPr>
            <a:solidFill>
              <a:srgbClr val="DE6D10"/>
            </a:solidFill>
          </c:spPr>
          <c:invertIfNegative val="0"/>
          <c:cat>
            <c:strRef>
              <c:f>Sheet1!$B$11:$B$12</c:f>
              <c:strCache>
                <c:ptCount val="2"/>
                <c:pt idx="0">
                  <c:v>2012-13</c:v>
                </c:pt>
                <c:pt idx="1">
                  <c:v>2013-14</c:v>
                </c:pt>
              </c:strCache>
            </c:strRef>
          </c:cat>
          <c:val>
            <c:numRef>
              <c:f>Sheet1!$C$11:$C$12</c:f>
              <c:numCache>
                <c:formatCode>General</c:formatCode>
                <c:ptCount val="2"/>
                <c:pt idx="0">
                  <c:v>4.87</c:v>
                </c:pt>
                <c:pt idx="1">
                  <c:v>6.1199999999999966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92128"/>
        <c:axId val="80993664"/>
      </c:barChart>
      <c:catAx>
        <c:axId val="8099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80993664"/>
        <c:crosses val="autoZero"/>
        <c:auto val="1"/>
        <c:lblAlgn val="ctr"/>
        <c:lblOffset val="100"/>
        <c:noMultiLvlLbl val="0"/>
      </c:catAx>
      <c:valAx>
        <c:axId val="80993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0992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 w="28575">
      <a:solidFill>
        <a:srgbClr val="DE6D10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Figures on US$ bn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 (April to Dec 2014)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37.700000000000003</c:v>
                </c:pt>
                <c:pt idx="1">
                  <c:v>34.800000000000004</c:v>
                </c:pt>
                <c:pt idx="2">
                  <c:v>46.5</c:v>
                </c:pt>
                <c:pt idx="3">
                  <c:v>34.300000000000004</c:v>
                </c:pt>
                <c:pt idx="4">
                  <c:v>36</c:v>
                </c:pt>
                <c:pt idx="5">
                  <c:v>31.8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574336"/>
        <c:axId val="82608896"/>
      </c:lineChart>
      <c:catAx>
        <c:axId val="82574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82608896"/>
        <c:crosses val="autoZero"/>
        <c:auto val="1"/>
        <c:lblAlgn val="ctr"/>
        <c:lblOffset val="100"/>
        <c:noMultiLvlLbl val="0"/>
      </c:catAx>
      <c:valAx>
        <c:axId val="82608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574336"/>
        <c:crosses val="autoZero"/>
        <c:crossBetween val="between"/>
      </c:valAx>
      <c:spPr>
        <a:ln w="28575"/>
      </c:spPr>
    </c:plotArea>
    <c:legend>
      <c:legendPos val="b"/>
      <c:layout>
        <c:manualLayout>
          <c:xMode val="edge"/>
          <c:yMode val="edge"/>
          <c:x val="0.72308326042578064"/>
          <c:y val="3.6392325959255212E-3"/>
          <c:w val="0.27605551910177895"/>
          <c:h val="7.175759280089988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1C2E9-242D-43B0-8EE3-E108595AFB1D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3975CA57-DF4B-4C8F-8014-7B12855A237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BENETTON GROUP</a:t>
          </a:r>
          <a:endParaRPr lang="en-IN" dirty="0"/>
        </a:p>
      </dgm:t>
    </dgm:pt>
    <dgm:pt modelId="{E078A73F-F767-442F-94B1-A64568AB1CF3}" type="parTrans" cxnId="{451A6726-CFA4-4894-9C8F-7F5C3FB0997E}">
      <dgm:prSet/>
      <dgm:spPr/>
      <dgm:t>
        <a:bodyPr/>
        <a:lstStyle/>
        <a:p>
          <a:endParaRPr lang="en-IN"/>
        </a:p>
      </dgm:t>
    </dgm:pt>
    <dgm:pt modelId="{F60B86E4-3DF8-457A-9D0E-BFF8C9C6FA8B}" type="sibTrans" cxnId="{451A6726-CFA4-4894-9C8F-7F5C3FB0997E}">
      <dgm:prSet/>
      <dgm:spPr/>
      <dgm:t>
        <a:bodyPr/>
        <a:lstStyle/>
        <a:p>
          <a:endParaRPr lang="en-IN"/>
        </a:p>
      </dgm:t>
    </dgm:pt>
    <dgm:pt modelId="{8DDF2CBF-6E52-4DEE-8DA4-C6635F6246F0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 smtClean="0"/>
            <a:t>GRAZIANO TRANSMISSION</a:t>
          </a:r>
          <a:endParaRPr lang="en-IN" dirty="0"/>
        </a:p>
      </dgm:t>
    </dgm:pt>
    <dgm:pt modelId="{8F216FAB-6C1D-42C6-8054-8BF1565FADED}" type="parTrans" cxnId="{6C2C8AFF-0D4E-4485-BBF6-B555AC52D358}">
      <dgm:prSet/>
      <dgm:spPr/>
      <dgm:t>
        <a:bodyPr/>
        <a:lstStyle/>
        <a:p>
          <a:endParaRPr lang="en-IN"/>
        </a:p>
      </dgm:t>
    </dgm:pt>
    <dgm:pt modelId="{88BE571A-AD9F-4EBB-93EE-7FE0861896D9}" type="sibTrans" cxnId="{6C2C8AFF-0D4E-4485-BBF6-B555AC52D358}">
      <dgm:prSet/>
      <dgm:spPr/>
      <dgm:t>
        <a:bodyPr/>
        <a:lstStyle/>
        <a:p>
          <a:endParaRPr lang="en-IN"/>
        </a:p>
      </dgm:t>
    </dgm:pt>
    <dgm:pt modelId="{58EFB5D8-A6B0-430F-BE4B-26D4369666CD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/>
            <a:t>SESA MSF PRIVATE LTD</a:t>
          </a:r>
          <a:endParaRPr lang="en-IN" dirty="0"/>
        </a:p>
      </dgm:t>
    </dgm:pt>
    <dgm:pt modelId="{6E97A3D7-4798-4F64-8274-C3B09B58E2E0}" type="parTrans" cxnId="{D90D900E-3E57-4BA0-9AA1-9E76E01F7F28}">
      <dgm:prSet/>
      <dgm:spPr/>
      <dgm:t>
        <a:bodyPr/>
        <a:lstStyle/>
        <a:p>
          <a:endParaRPr lang="en-IN"/>
        </a:p>
      </dgm:t>
    </dgm:pt>
    <dgm:pt modelId="{81872F9F-D055-41A6-AB1B-40DCC98F6FA0}" type="sibTrans" cxnId="{D90D900E-3E57-4BA0-9AA1-9E76E01F7F28}">
      <dgm:prSet/>
      <dgm:spPr/>
      <dgm:t>
        <a:bodyPr/>
        <a:lstStyle/>
        <a:p>
          <a:endParaRPr lang="en-IN"/>
        </a:p>
      </dgm:t>
    </dgm:pt>
    <dgm:pt modelId="{C83163FA-8B2E-4C41-94CC-7B0D04C859B6}">
      <dgm:prSet/>
      <dgm:spPr>
        <a:solidFill>
          <a:srgbClr val="000099"/>
        </a:solidFill>
      </dgm:spPr>
      <dgm:t>
        <a:bodyPr/>
        <a:lstStyle/>
        <a:p>
          <a:pPr rtl="0"/>
          <a:r>
            <a:rPr lang="en-US" dirty="0" smtClean="0"/>
            <a:t>PREFETTI VAN MELLE PVT. LTD</a:t>
          </a:r>
          <a:endParaRPr lang="en-IN" dirty="0"/>
        </a:p>
      </dgm:t>
    </dgm:pt>
    <dgm:pt modelId="{9CD6AAE8-6035-4D00-912C-B135EAD96BE1}" type="parTrans" cxnId="{523117E8-4278-4B4F-90A8-5C5CE1167092}">
      <dgm:prSet/>
      <dgm:spPr/>
      <dgm:t>
        <a:bodyPr/>
        <a:lstStyle/>
        <a:p>
          <a:endParaRPr lang="en-IN"/>
        </a:p>
      </dgm:t>
    </dgm:pt>
    <dgm:pt modelId="{4550ADD8-F725-42A5-BC1A-0D779958562B}" type="sibTrans" cxnId="{523117E8-4278-4B4F-90A8-5C5CE1167092}">
      <dgm:prSet/>
      <dgm:spPr/>
      <dgm:t>
        <a:bodyPr/>
        <a:lstStyle/>
        <a:p>
          <a:endParaRPr lang="en-IN"/>
        </a:p>
      </dgm:t>
    </dgm:pt>
    <dgm:pt modelId="{F6BD71EB-4DE6-48B7-A62D-1025B8565675}">
      <dgm:prSet/>
      <dgm:spPr>
        <a:solidFill>
          <a:srgbClr val="FFCC00"/>
        </a:solidFill>
      </dgm:spPr>
      <dgm:t>
        <a:bodyPr/>
        <a:lstStyle/>
        <a:p>
          <a:pPr rtl="0"/>
          <a:r>
            <a:rPr lang="en-US" dirty="0" smtClean="0"/>
            <a:t>WAM GROUP</a:t>
          </a:r>
          <a:endParaRPr lang="en-IN" dirty="0"/>
        </a:p>
      </dgm:t>
    </dgm:pt>
    <dgm:pt modelId="{294E696A-1CA2-4030-8453-67D650BE9A77}" type="parTrans" cxnId="{CF5AF5B4-F0B9-459D-8C6A-E78DFE0DC8FA}">
      <dgm:prSet/>
      <dgm:spPr/>
      <dgm:t>
        <a:bodyPr/>
        <a:lstStyle/>
        <a:p>
          <a:endParaRPr lang="en-IN"/>
        </a:p>
      </dgm:t>
    </dgm:pt>
    <dgm:pt modelId="{EFC3684F-2EE3-494B-93BB-BE64F037E1EB}" type="sibTrans" cxnId="{CF5AF5B4-F0B9-459D-8C6A-E78DFE0DC8FA}">
      <dgm:prSet/>
      <dgm:spPr/>
      <dgm:t>
        <a:bodyPr/>
        <a:lstStyle/>
        <a:p>
          <a:endParaRPr lang="en-IN"/>
        </a:p>
      </dgm:t>
    </dgm:pt>
    <dgm:pt modelId="{3DBCE227-B6E3-414D-8289-998FEEC9C61A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US" dirty="0" smtClean="0"/>
            <a:t>ASIA POWER PROJECTS LTD</a:t>
          </a:r>
          <a:endParaRPr lang="en-IN" dirty="0"/>
        </a:p>
      </dgm:t>
    </dgm:pt>
    <dgm:pt modelId="{DCD77F92-BA44-4503-B5DB-23AAA543435E}" type="parTrans" cxnId="{8F032EF1-93EC-4262-A35F-F24B436332FD}">
      <dgm:prSet/>
      <dgm:spPr/>
      <dgm:t>
        <a:bodyPr/>
        <a:lstStyle/>
        <a:p>
          <a:endParaRPr lang="en-IN"/>
        </a:p>
      </dgm:t>
    </dgm:pt>
    <dgm:pt modelId="{9E5D3D16-50B7-4C65-A800-0A47F459FA91}" type="sibTrans" cxnId="{8F032EF1-93EC-4262-A35F-F24B436332FD}">
      <dgm:prSet/>
      <dgm:spPr/>
      <dgm:t>
        <a:bodyPr/>
        <a:lstStyle/>
        <a:p>
          <a:endParaRPr lang="en-IN"/>
        </a:p>
      </dgm:t>
    </dgm:pt>
    <dgm:pt modelId="{D4346894-5674-445A-BC41-B7CF3E12E832}">
      <dgm:prSet/>
      <dgm:spPr>
        <a:solidFill>
          <a:srgbClr val="DE6D10"/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</a:rPr>
            <a:t>SAME DEUTZ-FAHR</a:t>
          </a:r>
          <a:endParaRPr lang="en-IN" b="0" dirty="0">
            <a:solidFill>
              <a:schemeClr val="bg1"/>
            </a:solidFill>
          </a:endParaRPr>
        </a:p>
      </dgm:t>
    </dgm:pt>
    <dgm:pt modelId="{58E84BAE-4658-43EF-87D1-9E89C33349E6}" type="parTrans" cxnId="{754A12F9-E205-485E-B75F-6DB1DF40CB8B}">
      <dgm:prSet/>
      <dgm:spPr/>
      <dgm:t>
        <a:bodyPr/>
        <a:lstStyle/>
        <a:p>
          <a:endParaRPr lang="en-US"/>
        </a:p>
      </dgm:t>
    </dgm:pt>
    <dgm:pt modelId="{384276C2-47ED-4798-8BC3-39E312C9A82F}" type="sibTrans" cxnId="{754A12F9-E205-485E-B75F-6DB1DF40CB8B}">
      <dgm:prSet/>
      <dgm:spPr/>
      <dgm:t>
        <a:bodyPr/>
        <a:lstStyle/>
        <a:p>
          <a:endParaRPr lang="en-US"/>
        </a:p>
      </dgm:t>
    </dgm:pt>
    <dgm:pt modelId="{64349746-492C-4CF5-A9EB-0B92570E65D7}" type="pres">
      <dgm:prSet presAssocID="{68F1C2E9-242D-43B0-8EE3-E108595AFB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3A0D256-8377-454F-BA23-05345CD10220}" type="pres">
      <dgm:prSet presAssocID="{3975CA57-DF4B-4C8F-8014-7B12855A2373}" presName="comp" presStyleCnt="0"/>
      <dgm:spPr/>
      <dgm:t>
        <a:bodyPr/>
        <a:lstStyle/>
        <a:p>
          <a:endParaRPr lang="en-US"/>
        </a:p>
      </dgm:t>
    </dgm:pt>
    <dgm:pt modelId="{7ECDF70D-3627-4BB6-BF52-521833F9A5E0}" type="pres">
      <dgm:prSet presAssocID="{3975CA57-DF4B-4C8F-8014-7B12855A2373}" presName="box" presStyleLbl="node1" presStyleIdx="0" presStyleCnt="7" custLinFactNeighborY="10612"/>
      <dgm:spPr/>
      <dgm:t>
        <a:bodyPr/>
        <a:lstStyle/>
        <a:p>
          <a:endParaRPr lang="en-IN"/>
        </a:p>
      </dgm:t>
    </dgm:pt>
    <dgm:pt modelId="{F0F9EDD0-B297-4555-9E8F-166B1E54DD2F}" type="pres">
      <dgm:prSet presAssocID="{3975CA57-DF4B-4C8F-8014-7B12855A2373}" presName="img" presStyleLbl="fgImgPlace1" presStyleIdx="0" presStyleCnt="7" custLinFactNeighborX="1019" custLinFactNeighborY="132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7E52A16-4872-43F8-BD1A-CF38765A7AF5}" type="pres">
      <dgm:prSet presAssocID="{3975CA57-DF4B-4C8F-8014-7B12855A2373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2E8B83-BDA3-4ACB-8D5A-98F4380D616F}" type="pres">
      <dgm:prSet presAssocID="{F60B86E4-3DF8-457A-9D0E-BFF8C9C6FA8B}" presName="spacer" presStyleCnt="0"/>
      <dgm:spPr/>
      <dgm:t>
        <a:bodyPr/>
        <a:lstStyle/>
        <a:p>
          <a:endParaRPr lang="en-US"/>
        </a:p>
      </dgm:t>
    </dgm:pt>
    <dgm:pt modelId="{EE18864C-244C-4DBA-96EE-D6FC5833F4EC}" type="pres">
      <dgm:prSet presAssocID="{D4346894-5674-445A-BC41-B7CF3E12E832}" presName="comp" presStyleCnt="0"/>
      <dgm:spPr/>
      <dgm:t>
        <a:bodyPr/>
        <a:lstStyle/>
        <a:p>
          <a:endParaRPr lang="en-US"/>
        </a:p>
      </dgm:t>
    </dgm:pt>
    <dgm:pt modelId="{F03CE3C6-5DFB-4977-891E-92E2C0ECBDAB}" type="pres">
      <dgm:prSet presAssocID="{D4346894-5674-445A-BC41-B7CF3E12E832}" presName="box" presStyleLbl="node1" presStyleIdx="1" presStyleCnt="7" custLinFactNeighborY="10711"/>
      <dgm:spPr/>
      <dgm:t>
        <a:bodyPr/>
        <a:lstStyle/>
        <a:p>
          <a:endParaRPr lang="en-US"/>
        </a:p>
      </dgm:t>
    </dgm:pt>
    <dgm:pt modelId="{80A6448E-77A4-46EC-A258-FD2D910F095B}" type="pres">
      <dgm:prSet presAssocID="{D4346894-5674-445A-BC41-B7CF3E12E832}" presName="img" presStyleLbl="fgImgPlace1" presStyleIdx="1" presStyleCnt="7" custLinFactNeighborX="1019" custLinFactNeighborY="130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875D86-FE0E-4E3E-8A81-3140FDF1CE4A}" type="pres">
      <dgm:prSet presAssocID="{D4346894-5674-445A-BC41-B7CF3E12E832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5D863-1C01-4F96-89A0-3C931B2A1847}" type="pres">
      <dgm:prSet presAssocID="{384276C2-47ED-4798-8BC3-39E312C9A82F}" presName="spacer" presStyleCnt="0"/>
      <dgm:spPr/>
      <dgm:t>
        <a:bodyPr/>
        <a:lstStyle/>
        <a:p>
          <a:endParaRPr lang="en-US"/>
        </a:p>
      </dgm:t>
    </dgm:pt>
    <dgm:pt modelId="{A747C885-E2F6-4B26-8562-DC943284C9AE}" type="pres">
      <dgm:prSet presAssocID="{8DDF2CBF-6E52-4DEE-8DA4-C6635F6246F0}" presName="comp" presStyleCnt="0"/>
      <dgm:spPr/>
      <dgm:t>
        <a:bodyPr/>
        <a:lstStyle/>
        <a:p>
          <a:endParaRPr lang="en-US"/>
        </a:p>
      </dgm:t>
    </dgm:pt>
    <dgm:pt modelId="{518560F9-5DF5-4C78-8C2B-63D397C6F6BC}" type="pres">
      <dgm:prSet presAssocID="{8DDF2CBF-6E52-4DEE-8DA4-C6635F6246F0}" presName="box" presStyleLbl="node1" presStyleIdx="2" presStyleCnt="7" custLinFactNeighborY="10612"/>
      <dgm:spPr/>
      <dgm:t>
        <a:bodyPr/>
        <a:lstStyle/>
        <a:p>
          <a:endParaRPr lang="en-IN"/>
        </a:p>
      </dgm:t>
    </dgm:pt>
    <dgm:pt modelId="{A2B5F6B9-65FC-4857-BD6F-E5B5F87C5D22}" type="pres">
      <dgm:prSet presAssocID="{8DDF2CBF-6E52-4DEE-8DA4-C6635F6246F0}" presName="img" presStyleLbl="fgImgPlace1" presStyleIdx="2" presStyleCnt="7" custLinFactNeighborY="1321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9CF624-E6C0-4D27-AFCA-6CBCD30DD2F3}" type="pres">
      <dgm:prSet presAssocID="{8DDF2CBF-6E52-4DEE-8DA4-C6635F6246F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11FFC9-BF42-4AB4-87F1-E45CCDFAC399}" type="pres">
      <dgm:prSet presAssocID="{88BE571A-AD9F-4EBB-93EE-7FE0861896D9}" presName="spacer" presStyleCnt="0"/>
      <dgm:spPr/>
      <dgm:t>
        <a:bodyPr/>
        <a:lstStyle/>
        <a:p>
          <a:endParaRPr lang="en-US"/>
        </a:p>
      </dgm:t>
    </dgm:pt>
    <dgm:pt modelId="{FA2D72D1-7AC9-4A63-87F8-5E05F141C252}" type="pres">
      <dgm:prSet presAssocID="{58EFB5D8-A6B0-430F-BE4B-26D4369666CD}" presName="comp" presStyleCnt="0"/>
      <dgm:spPr/>
      <dgm:t>
        <a:bodyPr/>
        <a:lstStyle/>
        <a:p>
          <a:endParaRPr lang="en-US"/>
        </a:p>
      </dgm:t>
    </dgm:pt>
    <dgm:pt modelId="{9403B29C-495D-4054-A5B3-18DE8458D6B3}" type="pres">
      <dgm:prSet presAssocID="{58EFB5D8-A6B0-430F-BE4B-26D4369666CD}" presName="box" presStyleLbl="node1" presStyleIdx="3" presStyleCnt="7" custLinFactNeighborY="7959"/>
      <dgm:spPr/>
      <dgm:t>
        <a:bodyPr/>
        <a:lstStyle/>
        <a:p>
          <a:endParaRPr lang="en-IN"/>
        </a:p>
      </dgm:t>
    </dgm:pt>
    <dgm:pt modelId="{26A56E11-2066-4DD5-9085-8C0D69AE8800}" type="pres">
      <dgm:prSet presAssocID="{58EFB5D8-A6B0-430F-BE4B-26D4369666CD}" presName="img" presStyleLbl="fgImgPlace1" presStyleIdx="3" presStyleCnt="7" custLinFactNeighborY="994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40141B3-E056-4118-995A-918263AC73FA}" type="pres">
      <dgm:prSet presAssocID="{58EFB5D8-A6B0-430F-BE4B-26D4369666CD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EFA445-84DA-46D5-82FE-1AE9C5FA279B}" type="pres">
      <dgm:prSet presAssocID="{81872F9F-D055-41A6-AB1B-40DCC98F6FA0}" presName="spacer" presStyleCnt="0"/>
      <dgm:spPr/>
      <dgm:t>
        <a:bodyPr/>
        <a:lstStyle/>
        <a:p>
          <a:endParaRPr lang="en-US"/>
        </a:p>
      </dgm:t>
    </dgm:pt>
    <dgm:pt modelId="{52F6C8FE-50C6-469B-A653-CE8972DF0FA7}" type="pres">
      <dgm:prSet presAssocID="{C83163FA-8B2E-4C41-94CC-7B0D04C859B6}" presName="comp" presStyleCnt="0"/>
      <dgm:spPr/>
      <dgm:t>
        <a:bodyPr/>
        <a:lstStyle/>
        <a:p>
          <a:endParaRPr lang="en-US"/>
        </a:p>
      </dgm:t>
    </dgm:pt>
    <dgm:pt modelId="{3C2F6C47-14D8-4325-954F-520710AE1844}" type="pres">
      <dgm:prSet presAssocID="{C83163FA-8B2E-4C41-94CC-7B0D04C859B6}" presName="box" presStyleLbl="node1" presStyleIdx="4" presStyleCnt="7" custLinFactNeighborY="5306"/>
      <dgm:spPr/>
      <dgm:t>
        <a:bodyPr/>
        <a:lstStyle/>
        <a:p>
          <a:endParaRPr lang="en-IN"/>
        </a:p>
      </dgm:t>
    </dgm:pt>
    <dgm:pt modelId="{120617AD-DC14-4DE2-B1E0-2311FD8C27EF}" type="pres">
      <dgm:prSet presAssocID="{C83163FA-8B2E-4C41-94CC-7B0D04C859B6}" presName="img" presStyleLbl="fgImgPlace1" presStyleIdx="4" presStyleCnt="7" custLinFactNeighborY="331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94AFFBF-DCCA-45D9-BAEF-75AF0287DE42}" type="pres">
      <dgm:prSet presAssocID="{C83163FA-8B2E-4C41-94CC-7B0D04C859B6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49BC47-0928-47B3-B567-D134D2DBC925}" type="pres">
      <dgm:prSet presAssocID="{4550ADD8-F725-42A5-BC1A-0D779958562B}" presName="spacer" presStyleCnt="0"/>
      <dgm:spPr/>
      <dgm:t>
        <a:bodyPr/>
        <a:lstStyle/>
        <a:p>
          <a:endParaRPr lang="en-US"/>
        </a:p>
      </dgm:t>
    </dgm:pt>
    <dgm:pt modelId="{B9C96531-F466-42CF-B882-E294F2B31D04}" type="pres">
      <dgm:prSet presAssocID="{F6BD71EB-4DE6-48B7-A62D-1025B8565675}" presName="comp" presStyleCnt="0"/>
      <dgm:spPr/>
      <dgm:t>
        <a:bodyPr/>
        <a:lstStyle/>
        <a:p>
          <a:endParaRPr lang="en-US"/>
        </a:p>
      </dgm:t>
    </dgm:pt>
    <dgm:pt modelId="{D39CDE61-FB8A-4145-838E-F3623625BE9B}" type="pres">
      <dgm:prSet presAssocID="{F6BD71EB-4DE6-48B7-A62D-1025B8565675}" presName="box" presStyleLbl="node1" presStyleIdx="5" presStyleCnt="7" custLinFactNeighborY="2653"/>
      <dgm:spPr/>
      <dgm:t>
        <a:bodyPr/>
        <a:lstStyle/>
        <a:p>
          <a:endParaRPr lang="en-IN"/>
        </a:p>
      </dgm:t>
    </dgm:pt>
    <dgm:pt modelId="{696EB84A-AADE-487F-8B33-AF594FD935CC}" type="pres">
      <dgm:prSet presAssocID="{F6BD71EB-4DE6-48B7-A62D-1025B8565675}" presName="img" presStyleLbl="fgImgPlace1" presStyleIdx="5" presStyleCnt="7" custLinFactNeighborY="331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6B90E5-5330-4838-9AD3-1EE5DFE3B268}" type="pres">
      <dgm:prSet presAssocID="{F6BD71EB-4DE6-48B7-A62D-1025B8565675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6588B2F-1E75-4FBA-B3B8-2F351CB16B2E}" type="pres">
      <dgm:prSet presAssocID="{EFC3684F-2EE3-494B-93BB-BE64F037E1EB}" presName="spacer" presStyleCnt="0"/>
      <dgm:spPr/>
      <dgm:t>
        <a:bodyPr/>
        <a:lstStyle/>
        <a:p>
          <a:endParaRPr lang="en-US"/>
        </a:p>
      </dgm:t>
    </dgm:pt>
    <dgm:pt modelId="{AE92E6B6-A613-4758-9B75-5FE44927231C}" type="pres">
      <dgm:prSet presAssocID="{3DBCE227-B6E3-414D-8289-998FEEC9C61A}" presName="comp" presStyleCnt="0"/>
      <dgm:spPr/>
      <dgm:t>
        <a:bodyPr/>
        <a:lstStyle/>
        <a:p>
          <a:endParaRPr lang="en-US"/>
        </a:p>
      </dgm:t>
    </dgm:pt>
    <dgm:pt modelId="{79E010AE-7F96-4881-A560-FE593966E9F5}" type="pres">
      <dgm:prSet presAssocID="{3DBCE227-B6E3-414D-8289-998FEEC9C61A}" presName="box" presStyleLbl="node1" presStyleIdx="6" presStyleCnt="7" custLinFactNeighborY="6781"/>
      <dgm:spPr/>
      <dgm:t>
        <a:bodyPr/>
        <a:lstStyle/>
        <a:p>
          <a:endParaRPr lang="en-IN"/>
        </a:p>
      </dgm:t>
    </dgm:pt>
    <dgm:pt modelId="{32500503-283E-441E-BF9E-1984EB59A561}" type="pres">
      <dgm:prSet presAssocID="{3DBCE227-B6E3-414D-8289-998FEEC9C61A}" presName="img" presStyleLbl="fgImgPlace1" presStyleIdx="6" presStyleCnt="7" custLinFactNeighborY="0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B7E344-EFC1-4277-8BA9-785F661A335A}" type="pres">
      <dgm:prSet presAssocID="{3DBCE227-B6E3-414D-8289-998FEEC9C61A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D6A6FA8-0FDD-41D3-9116-B057ADEEBAA2}" type="presOf" srcId="{58EFB5D8-A6B0-430F-BE4B-26D4369666CD}" destId="{F40141B3-E056-4118-995A-918263AC73FA}" srcOrd="1" destOrd="0" presId="urn:microsoft.com/office/officeart/2005/8/layout/vList4#1"/>
    <dgm:cxn modelId="{754A12F9-E205-485E-B75F-6DB1DF40CB8B}" srcId="{68F1C2E9-242D-43B0-8EE3-E108595AFB1D}" destId="{D4346894-5674-445A-BC41-B7CF3E12E832}" srcOrd="1" destOrd="0" parTransId="{58E84BAE-4658-43EF-87D1-9E89C33349E6}" sibTransId="{384276C2-47ED-4798-8BC3-39E312C9A82F}"/>
    <dgm:cxn modelId="{8F032EF1-93EC-4262-A35F-F24B436332FD}" srcId="{68F1C2E9-242D-43B0-8EE3-E108595AFB1D}" destId="{3DBCE227-B6E3-414D-8289-998FEEC9C61A}" srcOrd="6" destOrd="0" parTransId="{DCD77F92-BA44-4503-B5DB-23AAA543435E}" sibTransId="{9E5D3D16-50B7-4C65-A800-0A47F459FA91}"/>
    <dgm:cxn modelId="{D90D900E-3E57-4BA0-9AA1-9E76E01F7F28}" srcId="{68F1C2E9-242D-43B0-8EE3-E108595AFB1D}" destId="{58EFB5D8-A6B0-430F-BE4B-26D4369666CD}" srcOrd="3" destOrd="0" parTransId="{6E97A3D7-4798-4F64-8274-C3B09B58E2E0}" sibTransId="{81872F9F-D055-41A6-AB1B-40DCC98F6FA0}"/>
    <dgm:cxn modelId="{6C2C8AFF-0D4E-4485-BBF6-B555AC52D358}" srcId="{68F1C2E9-242D-43B0-8EE3-E108595AFB1D}" destId="{8DDF2CBF-6E52-4DEE-8DA4-C6635F6246F0}" srcOrd="2" destOrd="0" parTransId="{8F216FAB-6C1D-42C6-8054-8BF1565FADED}" sibTransId="{88BE571A-AD9F-4EBB-93EE-7FE0861896D9}"/>
    <dgm:cxn modelId="{523117E8-4278-4B4F-90A8-5C5CE1167092}" srcId="{68F1C2E9-242D-43B0-8EE3-E108595AFB1D}" destId="{C83163FA-8B2E-4C41-94CC-7B0D04C859B6}" srcOrd="4" destOrd="0" parTransId="{9CD6AAE8-6035-4D00-912C-B135EAD96BE1}" sibTransId="{4550ADD8-F725-42A5-BC1A-0D779958562B}"/>
    <dgm:cxn modelId="{6272FF46-2C27-443A-B0A1-400D086430DC}" type="presOf" srcId="{8DDF2CBF-6E52-4DEE-8DA4-C6635F6246F0}" destId="{518560F9-5DF5-4C78-8C2B-63D397C6F6BC}" srcOrd="0" destOrd="0" presId="urn:microsoft.com/office/officeart/2005/8/layout/vList4#1"/>
    <dgm:cxn modelId="{E9B2CF4C-62FB-46F0-943A-C10D4E247C77}" type="presOf" srcId="{D4346894-5674-445A-BC41-B7CF3E12E832}" destId="{CA875D86-FE0E-4E3E-8A81-3140FDF1CE4A}" srcOrd="1" destOrd="0" presId="urn:microsoft.com/office/officeart/2005/8/layout/vList4#1"/>
    <dgm:cxn modelId="{78178158-63E9-43E1-B62A-B9ACA01A8BC4}" type="presOf" srcId="{F6BD71EB-4DE6-48B7-A62D-1025B8565675}" destId="{A26B90E5-5330-4838-9AD3-1EE5DFE3B268}" srcOrd="1" destOrd="0" presId="urn:microsoft.com/office/officeart/2005/8/layout/vList4#1"/>
    <dgm:cxn modelId="{451A6726-CFA4-4894-9C8F-7F5C3FB0997E}" srcId="{68F1C2E9-242D-43B0-8EE3-E108595AFB1D}" destId="{3975CA57-DF4B-4C8F-8014-7B12855A2373}" srcOrd="0" destOrd="0" parTransId="{E078A73F-F767-442F-94B1-A64568AB1CF3}" sibTransId="{F60B86E4-3DF8-457A-9D0E-BFF8C9C6FA8B}"/>
    <dgm:cxn modelId="{1B288175-EC22-4558-B04C-583F9F868350}" type="presOf" srcId="{3975CA57-DF4B-4C8F-8014-7B12855A2373}" destId="{97E52A16-4872-43F8-BD1A-CF38765A7AF5}" srcOrd="1" destOrd="0" presId="urn:microsoft.com/office/officeart/2005/8/layout/vList4#1"/>
    <dgm:cxn modelId="{66EA1FFE-59D1-46B1-B931-822F4A41AC19}" type="presOf" srcId="{C83163FA-8B2E-4C41-94CC-7B0D04C859B6}" destId="{894AFFBF-DCCA-45D9-BAEF-75AF0287DE42}" srcOrd="1" destOrd="0" presId="urn:microsoft.com/office/officeart/2005/8/layout/vList4#1"/>
    <dgm:cxn modelId="{50603A93-E806-47EA-93C3-F29A9E68ECCE}" type="presOf" srcId="{8DDF2CBF-6E52-4DEE-8DA4-C6635F6246F0}" destId="{CE9CF624-E6C0-4D27-AFCA-6CBCD30DD2F3}" srcOrd="1" destOrd="0" presId="urn:microsoft.com/office/officeart/2005/8/layout/vList4#1"/>
    <dgm:cxn modelId="{95662E33-2F1E-4A81-9F68-9BC9F514317C}" type="presOf" srcId="{3DBCE227-B6E3-414D-8289-998FEEC9C61A}" destId="{49B7E344-EFC1-4277-8BA9-785F661A335A}" srcOrd="1" destOrd="0" presId="urn:microsoft.com/office/officeart/2005/8/layout/vList4#1"/>
    <dgm:cxn modelId="{A0D13128-1398-4E1E-9359-2CF7FD6D352C}" type="presOf" srcId="{68F1C2E9-242D-43B0-8EE3-E108595AFB1D}" destId="{64349746-492C-4CF5-A9EB-0B92570E65D7}" srcOrd="0" destOrd="0" presId="urn:microsoft.com/office/officeart/2005/8/layout/vList4#1"/>
    <dgm:cxn modelId="{CF5AF5B4-F0B9-459D-8C6A-E78DFE0DC8FA}" srcId="{68F1C2E9-242D-43B0-8EE3-E108595AFB1D}" destId="{F6BD71EB-4DE6-48B7-A62D-1025B8565675}" srcOrd="5" destOrd="0" parTransId="{294E696A-1CA2-4030-8453-67D650BE9A77}" sibTransId="{EFC3684F-2EE3-494B-93BB-BE64F037E1EB}"/>
    <dgm:cxn modelId="{343D8291-6DE0-4CE3-BA0F-309AB7563758}" type="presOf" srcId="{C83163FA-8B2E-4C41-94CC-7B0D04C859B6}" destId="{3C2F6C47-14D8-4325-954F-520710AE1844}" srcOrd="0" destOrd="0" presId="urn:microsoft.com/office/officeart/2005/8/layout/vList4#1"/>
    <dgm:cxn modelId="{94020AC7-2790-4FC9-A84C-609260D02F57}" type="presOf" srcId="{58EFB5D8-A6B0-430F-BE4B-26D4369666CD}" destId="{9403B29C-495D-4054-A5B3-18DE8458D6B3}" srcOrd="0" destOrd="0" presId="urn:microsoft.com/office/officeart/2005/8/layout/vList4#1"/>
    <dgm:cxn modelId="{B23AEE85-5FC9-4681-84F7-A696F8459CC7}" type="presOf" srcId="{F6BD71EB-4DE6-48B7-A62D-1025B8565675}" destId="{D39CDE61-FB8A-4145-838E-F3623625BE9B}" srcOrd="0" destOrd="0" presId="urn:microsoft.com/office/officeart/2005/8/layout/vList4#1"/>
    <dgm:cxn modelId="{FBADE72C-ACB2-4534-8E55-813F6FF5DF89}" type="presOf" srcId="{D4346894-5674-445A-BC41-B7CF3E12E832}" destId="{F03CE3C6-5DFB-4977-891E-92E2C0ECBDAB}" srcOrd="0" destOrd="0" presId="urn:microsoft.com/office/officeart/2005/8/layout/vList4#1"/>
    <dgm:cxn modelId="{B0BD639D-6096-41DA-98ED-BF1C337D88D5}" type="presOf" srcId="{3975CA57-DF4B-4C8F-8014-7B12855A2373}" destId="{7ECDF70D-3627-4BB6-BF52-521833F9A5E0}" srcOrd="0" destOrd="0" presId="urn:microsoft.com/office/officeart/2005/8/layout/vList4#1"/>
    <dgm:cxn modelId="{DF030955-FA68-48DE-A328-542D9F63C26D}" type="presOf" srcId="{3DBCE227-B6E3-414D-8289-998FEEC9C61A}" destId="{79E010AE-7F96-4881-A560-FE593966E9F5}" srcOrd="0" destOrd="0" presId="urn:microsoft.com/office/officeart/2005/8/layout/vList4#1"/>
    <dgm:cxn modelId="{965EA63E-2574-4E8A-ADDA-6E412E34766D}" type="presParOf" srcId="{64349746-492C-4CF5-A9EB-0B92570E65D7}" destId="{E3A0D256-8377-454F-BA23-05345CD10220}" srcOrd="0" destOrd="0" presId="urn:microsoft.com/office/officeart/2005/8/layout/vList4#1"/>
    <dgm:cxn modelId="{DD681547-81F2-46C1-99F7-E2DDF6CF227B}" type="presParOf" srcId="{E3A0D256-8377-454F-BA23-05345CD10220}" destId="{7ECDF70D-3627-4BB6-BF52-521833F9A5E0}" srcOrd="0" destOrd="0" presId="urn:microsoft.com/office/officeart/2005/8/layout/vList4#1"/>
    <dgm:cxn modelId="{A6687247-956E-4816-9EFD-82FDC0ADE9EE}" type="presParOf" srcId="{E3A0D256-8377-454F-BA23-05345CD10220}" destId="{F0F9EDD0-B297-4555-9E8F-166B1E54DD2F}" srcOrd="1" destOrd="0" presId="urn:microsoft.com/office/officeart/2005/8/layout/vList4#1"/>
    <dgm:cxn modelId="{8FC919F5-CD8C-4522-99E4-5FEE1621A08A}" type="presParOf" srcId="{E3A0D256-8377-454F-BA23-05345CD10220}" destId="{97E52A16-4872-43F8-BD1A-CF38765A7AF5}" srcOrd="2" destOrd="0" presId="urn:microsoft.com/office/officeart/2005/8/layout/vList4#1"/>
    <dgm:cxn modelId="{33FF1015-42C8-4F1F-A1DB-C31D474B251D}" type="presParOf" srcId="{64349746-492C-4CF5-A9EB-0B92570E65D7}" destId="{E32E8B83-BDA3-4ACB-8D5A-98F4380D616F}" srcOrd="1" destOrd="0" presId="urn:microsoft.com/office/officeart/2005/8/layout/vList4#1"/>
    <dgm:cxn modelId="{F820D961-298A-45F5-AC29-F6C9E0228798}" type="presParOf" srcId="{64349746-492C-4CF5-A9EB-0B92570E65D7}" destId="{EE18864C-244C-4DBA-96EE-D6FC5833F4EC}" srcOrd="2" destOrd="0" presId="urn:microsoft.com/office/officeart/2005/8/layout/vList4#1"/>
    <dgm:cxn modelId="{F47110EF-9BD3-4792-BC96-9648EEF644E9}" type="presParOf" srcId="{EE18864C-244C-4DBA-96EE-D6FC5833F4EC}" destId="{F03CE3C6-5DFB-4977-891E-92E2C0ECBDAB}" srcOrd="0" destOrd="0" presId="urn:microsoft.com/office/officeart/2005/8/layout/vList4#1"/>
    <dgm:cxn modelId="{67936170-98DB-4762-A95C-556298FDF96A}" type="presParOf" srcId="{EE18864C-244C-4DBA-96EE-D6FC5833F4EC}" destId="{80A6448E-77A4-46EC-A258-FD2D910F095B}" srcOrd="1" destOrd="0" presId="urn:microsoft.com/office/officeart/2005/8/layout/vList4#1"/>
    <dgm:cxn modelId="{A74F1BE0-C73A-45DA-A55D-D634D067A744}" type="presParOf" srcId="{EE18864C-244C-4DBA-96EE-D6FC5833F4EC}" destId="{CA875D86-FE0E-4E3E-8A81-3140FDF1CE4A}" srcOrd="2" destOrd="0" presId="urn:microsoft.com/office/officeart/2005/8/layout/vList4#1"/>
    <dgm:cxn modelId="{87561E07-E524-49C5-8013-73EF371BB9B4}" type="presParOf" srcId="{64349746-492C-4CF5-A9EB-0B92570E65D7}" destId="{E1C5D863-1C01-4F96-89A0-3C931B2A1847}" srcOrd="3" destOrd="0" presId="urn:microsoft.com/office/officeart/2005/8/layout/vList4#1"/>
    <dgm:cxn modelId="{69900127-7284-473A-B0BE-B20DE4401DC0}" type="presParOf" srcId="{64349746-492C-4CF5-A9EB-0B92570E65D7}" destId="{A747C885-E2F6-4B26-8562-DC943284C9AE}" srcOrd="4" destOrd="0" presId="urn:microsoft.com/office/officeart/2005/8/layout/vList4#1"/>
    <dgm:cxn modelId="{62885692-A05F-45F8-8F78-30205BAB858F}" type="presParOf" srcId="{A747C885-E2F6-4B26-8562-DC943284C9AE}" destId="{518560F9-5DF5-4C78-8C2B-63D397C6F6BC}" srcOrd="0" destOrd="0" presId="urn:microsoft.com/office/officeart/2005/8/layout/vList4#1"/>
    <dgm:cxn modelId="{814FF5F8-04BA-46B6-9BA2-8C51320705FC}" type="presParOf" srcId="{A747C885-E2F6-4B26-8562-DC943284C9AE}" destId="{A2B5F6B9-65FC-4857-BD6F-E5B5F87C5D22}" srcOrd="1" destOrd="0" presId="urn:microsoft.com/office/officeart/2005/8/layout/vList4#1"/>
    <dgm:cxn modelId="{9741F063-AE70-4F4B-A594-A7A51E89E1E9}" type="presParOf" srcId="{A747C885-E2F6-4B26-8562-DC943284C9AE}" destId="{CE9CF624-E6C0-4D27-AFCA-6CBCD30DD2F3}" srcOrd="2" destOrd="0" presId="urn:microsoft.com/office/officeart/2005/8/layout/vList4#1"/>
    <dgm:cxn modelId="{FEE583F9-90EC-4E7A-8BF1-7720A5D09E46}" type="presParOf" srcId="{64349746-492C-4CF5-A9EB-0B92570E65D7}" destId="{E211FFC9-BF42-4AB4-87F1-E45CCDFAC399}" srcOrd="5" destOrd="0" presId="urn:microsoft.com/office/officeart/2005/8/layout/vList4#1"/>
    <dgm:cxn modelId="{DEF25A90-C237-4796-A9BD-607F116E74C1}" type="presParOf" srcId="{64349746-492C-4CF5-A9EB-0B92570E65D7}" destId="{FA2D72D1-7AC9-4A63-87F8-5E05F141C252}" srcOrd="6" destOrd="0" presId="urn:microsoft.com/office/officeart/2005/8/layout/vList4#1"/>
    <dgm:cxn modelId="{6FD7AECF-62A2-471F-A6DC-60A01CC403CE}" type="presParOf" srcId="{FA2D72D1-7AC9-4A63-87F8-5E05F141C252}" destId="{9403B29C-495D-4054-A5B3-18DE8458D6B3}" srcOrd="0" destOrd="0" presId="urn:microsoft.com/office/officeart/2005/8/layout/vList4#1"/>
    <dgm:cxn modelId="{5B297A1F-D324-463F-B0EF-A86544D405EE}" type="presParOf" srcId="{FA2D72D1-7AC9-4A63-87F8-5E05F141C252}" destId="{26A56E11-2066-4DD5-9085-8C0D69AE8800}" srcOrd="1" destOrd="0" presId="urn:microsoft.com/office/officeart/2005/8/layout/vList4#1"/>
    <dgm:cxn modelId="{C29E9E46-AD5F-406F-B3DB-FAD6CE519EF8}" type="presParOf" srcId="{FA2D72D1-7AC9-4A63-87F8-5E05F141C252}" destId="{F40141B3-E056-4118-995A-918263AC73FA}" srcOrd="2" destOrd="0" presId="urn:microsoft.com/office/officeart/2005/8/layout/vList4#1"/>
    <dgm:cxn modelId="{5028E7F2-14D4-43C5-B82C-6AF4EE940B65}" type="presParOf" srcId="{64349746-492C-4CF5-A9EB-0B92570E65D7}" destId="{7EEFA445-84DA-46D5-82FE-1AE9C5FA279B}" srcOrd="7" destOrd="0" presId="urn:microsoft.com/office/officeart/2005/8/layout/vList4#1"/>
    <dgm:cxn modelId="{432BDCA3-4813-4765-BC21-E4C7EA762FC1}" type="presParOf" srcId="{64349746-492C-4CF5-A9EB-0B92570E65D7}" destId="{52F6C8FE-50C6-469B-A653-CE8972DF0FA7}" srcOrd="8" destOrd="0" presId="urn:microsoft.com/office/officeart/2005/8/layout/vList4#1"/>
    <dgm:cxn modelId="{2A57352A-C6F0-4481-87ED-0C0AEB0C5347}" type="presParOf" srcId="{52F6C8FE-50C6-469B-A653-CE8972DF0FA7}" destId="{3C2F6C47-14D8-4325-954F-520710AE1844}" srcOrd="0" destOrd="0" presId="urn:microsoft.com/office/officeart/2005/8/layout/vList4#1"/>
    <dgm:cxn modelId="{B409F48E-56BF-4835-949C-996C6F508A6D}" type="presParOf" srcId="{52F6C8FE-50C6-469B-A653-CE8972DF0FA7}" destId="{120617AD-DC14-4DE2-B1E0-2311FD8C27EF}" srcOrd="1" destOrd="0" presId="urn:microsoft.com/office/officeart/2005/8/layout/vList4#1"/>
    <dgm:cxn modelId="{CE9B664D-5F8D-43BB-AA1A-9BC5166F9994}" type="presParOf" srcId="{52F6C8FE-50C6-469B-A653-CE8972DF0FA7}" destId="{894AFFBF-DCCA-45D9-BAEF-75AF0287DE42}" srcOrd="2" destOrd="0" presId="urn:microsoft.com/office/officeart/2005/8/layout/vList4#1"/>
    <dgm:cxn modelId="{DF0EEA5C-EDCE-4DB1-981E-AC9875169119}" type="presParOf" srcId="{64349746-492C-4CF5-A9EB-0B92570E65D7}" destId="{C249BC47-0928-47B3-B567-D134D2DBC925}" srcOrd="9" destOrd="0" presId="urn:microsoft.com/office/officeart/2005/8/layout/vList4#1"/>
    <dgm:cxn modelId="{11FE54EB-F6D7-4767-B5C4-512404452740}" type="presParOf" srcId="{64349746-492C-4CF5-A9EB-0B92570E65D7}" destId="{B9C96531-F466-42CF-B882-E294F2B31D04}" srcOrd="10" destOrd="0" presId="urn:microsoft.com/office/officeart/2005/8/layout/vList4#1"/>
    <dgm:cxn modelId="{D9FC0947-48E3-40B4-A959-181D6F6E1BB4}" type="presParOf" srcId="{B9C96531-F466-42CF-B882-E294F2B31D04}" destId="{D39CDE61-FB8A-4145-838E-F3623625BE9B}" srcOrd="0" destOrd="0" presId="urn:microsoft.com/office/officeart/2005/8/layout/vList4#1"/>
    <dgm:cxn modelId="{85944C2E-A43E-4872-8A97-5DAEB9FD6C9F}" type="presParOf" srcId="{B9C96531-F466-42CF-B882-E294F2B31D04}" destId="{696EB84A-AADE-487F-8B33-AF594FD935CC}" srcOrd="1" destOrd="0" presId="urn:microsoft.com/office/officeart/2005/8/layout/vList4#1"/>
    <dgm:cxn modelId="{6C9D0F59-57FC-4323-B5F3-61C854E65432}" type="presParOf" srcId="{B9C96531-F466-42CF-B882-E294F2B31D04}" destId="{A26B90E5-5330-4838-9AD3-1EE5DFE3B268}" srcOrd="2" destOrd="0" presId="urn:microsoft.com/office/officeart/2005/8/layout/vList4#1"/>
    <dgm:cxn modelId="{013F4FA9-927E-421F-B02B-1AE34879BB97}" type="presParOf" srcId="{64349746-492C-4CF5-A9EB-0B92570E65D7}" destId="{26588B2F-1E75-4FBA-B3B8-2F351CB16B2E}" srcOrd="11" destOrd="0" presId="urn:microsoft.com/office/officeart/2005/8/layout/vList4#1"/>
    <dgm:cxn modelId="{D12653FB-5EDE-4FB0-A659-A55EE3544768}" type="presParOf" srcId="{64349746-492C-4CF5-A9EB-0B92570E65D7}" destId="{AE92E6B6-A613-4758-9B75-5FE44927231C}" srcOrd="12" destOrd="0" presId="urn:microsoft.com/office/officeart/2005/8/layout/vList4#1"/>
    <dgm:cxn modelId="{1D9F4674-0F5C-4CA9-92DF-F8860856367C}" type="presParOf" srcId="{AE92E6B6-A613-4758-9B75-5FE44927231C}" destId="{79E010AE-7F96-4881-A560-FE593966E9F5}" srcOrd="0" destOrd="0" presId="urn:microsoft.com/office/officeart/2005/8/layout/vList4#1"/>
    <dgm:cxn modelId="{29ED8EE1-9368-42FF-8419-22D6F7CDC251}" type="presParOf" srcId="{AE92E6B6-A613-4758-9B75-5FE44927231C}" destId="{32500503-283E-441E-BF9E-1984EB59A561}" srcOrd="1" destOrd="0" presId="urn:microsoft.com/office/officeart/2005/8/layout/vList4#1"/>
    <dgm:cxn modelId="{8A3DE742-54AF-43EC-8ACF-E1F0AE287DC9}" type="presParOf" srcId="{AE92E6B6-A613-4758-9B75-5FE44927231C}" destId="{49B7E344-EFC1-4277-8BA9-785F661A335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9888E-ECCF-459A-AA6E-AA983C3AE9F8}" type="doc">
      <dgm:prSet loTypeId="urn:microsoft.com/office/officeart/2005/8/layout/default#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IN"/>
        </a:p>
      </dgm:t>
    </dgm:pt>
    <dgm:pt modelId="{4BFBCA22-F96B-44FE-BD00-61B45D0E7D5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smtClean="0"/>
            <a:t>GDP € 1853 bn</a:t>
          </a:r>
          <a:endParaRPr lang="en-IN" sz="2400" dirty="0"/>
        </a:p>
      </dgm:t>
    </dgm:pt>
    <dgm:pt modelId="{5CD3ABAF-D0F3-43D5-B00F-C4917C97781D}" type="parTrans" cxnId="{B42BB307-3A23-478C-B386-AAE5F0A2BE0B}">
      <dgm:prSet/>
      <dgm:spPr/>
      <dgm:t>
        <a:bodyPr/>
        <a:lstStyle/>
        <a:p>
          <a:endParaRPr lang="en-IN"/>
        </a:p>
      </dgm:t>
    </dgm:pt>
    <dgm:pt modelId="{97DD81B5-FE32-4F5D-86FC-CBA5DFA9D435}" type="sibTrans" cxnId="{B42BB307-3A23-478C-B386-AAE5F0A2BE0B}">
      <dgm:prSet/>
      <dgm:spPr/>
      <dgm:t>
        <a:bodyPr/>
        <a:lstStyle/>
        <a:p>
          <a:endParaRPr lang="en-IN"/>
        </a:p>
      </dgm:t>
    </dgm:pt>
    <dgm:pt modelId="{8D6063BC-DF78-4C99-8C7F-601BAF8BA62E}">
      <dgm:prSet phldrT="[Text]" custT="1"/>
      <dgm:spPr/>
      <dgm:t>
        <a:bodyPr/>
        <a:lstStyle/>
        <a:p>
          <a:r>
            <a:rPr lang="en-US" sz="2400" dirty="0" smtClean="0"/>
            <a:t>Economic growth 7.4%</a:t>
          </a:r>
          <a:endParaRPr lang="en-IN" sz="2400" dirty="0"/>
        </a:p>
      </dgm:t>
    </dgm:pt>
    <dgm:pt modelId="{8ADD2BCF-A52A-4C63-962B-260B918B022A}" type="parTrans" cxnId="{40FD6C3C-4BAC-4C1C-B082-56106F08F21A}">
      <dgm:prSet/>
      <dgm:spPr/>
      <dgm:t>
        <a:bodyPr/>
        <a:lstStyle/>
        <a:p>
          <a:endParaRPr lang="en-IN"/>
        </a:p>
      </dgm:t>
    </dgm:pt>
    <dgm:pt modelId="{99B9BFDC-EFD6-4598-AEAA-DE47E42ED07F}" type="sibTrans" cxnId="{40FD6C3C-4BAC-4C1C-B082-56106F08F21A}">
      <dgm:prSet/>
      <dgm:spPr/>
      <dgm:t>
        <a:bodyPr/>
        <a:lstStyle/>
        <a:p>
          <a:endParaRPr lang="en-IN"/>
        </a:p>
      </dgm:t>
    </dgm:pt>
    <dgm:pt modelId="{3A6B4650-C017-4DAE-B05A-571EAF93D798}">
      <dgm:prSet phldrT="[Text]" custT="1"/>
      <dgm:spPr>
        <a:solidFill>
          <a:srgbClr val="CC3300"/>
        </a:solidFill>
      </dgm:spPr>
      <dgm:t>
        <a:bodyPr/>
        <a:lstStyle/>
        <a:p>
          <a:r>
            <a:rPr lang="en-US" sz="2400" dirty="0" smtClean="0"/>
            <a:t>300 million upper middle class</a:t>
          </a:r>
          <a:endParaRPr lang="en-IN" sz="2400" dirty="0"/>
        </a:p>
      </dgm:t>
    </dgm:pt>
    <dgm:pt modelId="{A891F7CE-88A2-4367-9AA5-C9F156205A7C}" type="parTrans" cxnId="{57FA65FA-9CD2-4894-8E03-82EB5A1F8021}">
      <dgm:prSet/>
      <dgm:spPr/>
      <dgm:t>
        <a:bodyPr/>
        <a:lstStyle/>
        <a:p>
          <a:endParaRPr lang="en-IN"/>
        </a:p>
      </dgm:t>
    </dgm:pt>
    <dgm:pt modelId="{E928F565-873E-41D4-8A4F-506C47E873EC}" type="sibTrans" cxnId="{57FA65FA-9CD2-4894-8E03-82EB5A1F8021}">
      <dgm:prSet/>
      <dgm:spPr/>
      <dgm:t>
        <a:bodyPr/>
        <a:lstStyle/>
        <a:p>
          <a:endParaRPr lang="en-IN"/>
        </a:p>
      </dgm:t>
    </dgm:pt>
    <dgm:pt modelId="{9A283F71-1EEE-430A-825D-12D8C6EE5F44}">
      <dgm:prSet phldrT="[Text]" custT="1"/>
      <dgm:spPr/>
      <dgm:t>
        <a:bodyPr/>
        <a:lstStyle/>
        <a:p>
          <a:pPr algn="ctr"/>
          <a:r>
            <a:rPr lang="en-US" sz="2400" dirty="0" smtClean="0"/>
            <a:t>E-commerce                       € 11.41 bn           (2013) </a:t>
          </a:r>
          <a:endParaRPr lang="en-IN" sz="2400" dirty="0"/>
        </a:p>
      </dgm:t>
    </dgm:pt>
    <dgm:pt modelId="{19F40F95-5C82-488B-851E-786BCB7EC47D}" type="parTrans" cxnId="{6B4B5F5B-F500-4E42-B2BE-7039BF0D8987}">
      <dgm:prSet/>
      <dgm:spPr/>
      <dgm:t>
        <a:bodyPr/>
        <a:lstStyle/>
        <a:p>
          <a:endParaRPr lang="en-IN"/>
        </a:p>
      </dgm:t>
    </dgm:pt>
    <dgm:pt modelId="{E07C0ED7-96A8-405F-958C-B81463133545}" type="sibTrans" cxnId="{6B4B5F5B-F500-4E42-B2BE-7039BF0D8987}">
      <dgm:prSet/>
      <dgm:spPr/>
      <dgm:t>
        <a:bodyPr/>
        <a:lstStyle/>
        <a:p>
          <a:endParaRPr lang="en-IN"/>
        </a:p>
      </dgm:t>
    </dgm:pt>
    <dgm:pt modelId="{6984E37A-832D-4DF6-B97D-7286AB6B5EA7}">
      <dgm:prSet phldrT="[Text]" custT="1"/>
      <dgm:spPr>
        <a:solidFill>
          <a:srgbClr val="0000CC"/>
        </a:solidFill>
      </dgm:spPr>
      <dgm:t>
        <a:bodyPr/>
        <a:lstStyle/>
        <a:p>
          <a:r>
            <a:rPr lang="en-US" sz="2400" dirty="0" smtClean="0"/>
            <a:t>930 mn cell phone subscribers</a:t>
          </a:r>
          <a:endParaRPr lang="en-IN" sz="2400" dirty="0"/>
        </a:p>
      </dgm:t>
    </dgm:pt>
    <dgm:pt modelId="{8298E8E4-0D18-4BD2-AAB3-A571F333A26F}" type="parTrans" cxnId="{8FC69960-02A5-4296-A564-B681DE05BEF1}">
      <dgm:prSet/>
      <dgm:spPr/>
      <dgm:t>
        <a:bodyPr/>
        <a:lstStyle/>
        <a:p>
          <a:endParaRPr lang="en-IN"/>
        </a:p>
      </dgm:t>
    </dgm:pt>
    <dgm:pt modelId="{A3AB8D10-3138-48EC-B5CA-BD02BF915E1E}" type="sibTrans" cxnId="{8FC69960-02A5-4296-A564-B681DE05BEF1}">
      <dgm:prSet/>
      <dgm:spPr/>
      <dgm:t>
        <a:bodyPr/>
        <a:lstStyle/>
        <a:p>
          <a:endParaRPr lang="en-IN"/>
        </a:p>
      </dgm:t>
    </dgm:pt>
    <dgm:pt modelId="{15683D92-D06A-4132-96B6-D27DD138DCF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/>
            <a:t>300 </a:t>
          </a:r>
          <a:r>
            <a:rPr lang="en-US" sz="2400" dirty="0" err="1" smtClean="0"/>
            <a:t>mn</a:t>
          </a:r>
          <a:r>
            <a:rPr lang="en-US" sz="2400" dirty="0" smtClean="0"/>
            <a:t> Internet subscribers</a:t>
          </a:r>
          <a:endParaRPr lang="en-IN" sz="2400" dirty="0"/>
        </a:p>
      </dgm:t>
    </dgm:pt>
    <dgm:pt modelId="{C54D5E4E-3404-4884-856B-E754C44F225C}" type="sibTrans" cxnId="{55B66C3F-4B28-4E2C-8BCF-86DB0811EA38}">
      <dgm:prSet/>
      <dgm:spPr/>
      <dgm:t>
        <a:bodyPr/>
        <a:lstStyle/>
        <a:p>
          <a:endParaRPr lang="en-IN"/>
        </a:p>
      </dgm:t>
    </dgm:pt>
    <dgm:pt modelId="{D060DC87-68DA-4484-AC8C-50203EE272C6}" type="parTrans" cxnId="{55B66C3F-4B28-4E2C-8BCF-86DB0811EA38}">
      <dgm:prSet/>
      <dgm:spPr/>
      <dgm:t>
        <a:bodyPr/>
        <a:lstStyle/>
        <a:p>
          <a:endParaRPr lang="en-IN"/>
        </a:p>
      </dgm:t>
    </dgm:pt>
    <dgm:pt modelId="{01DC7899-EFE6-426D-BFA2-B920FD98D5A5}" type="pres">
      <dgm:prSet presAssocID="{DBB9888E-ECCF-459A-AA6E-AA983C3AE9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ACB54-FC72-4B2B-B7DD-DC64FF153657}" type="pres">
      <dgm:prSet presAssocID="{4BFBCA22-F96B-44FE-BD00-61B45D0E7D57}" presName="node" presStyleLbl="node1" presStyleIdx="0" presStyleCnt="6" custScaleX="80950" custScaleY="74831" custLinFactNeighborX="-12440" custLinFactNeighborY="777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FD292A-2BA5-40B6-BBF4-FAD25806B1AE}" type="pres">
      <dgm:prSet presAssocID="{97DD81B5-FE32-4F5D-86FC-CBA5DFA9D435}" presName="sibTrans" presStyleCnt="0"/>
      <dgm:spPr/>
    </dgm:pt>
    <dgm:pt modelId="{9F7FD01F-7C54-49AC-BBC1-3F6DA70B38F9}" type="pres">
      <dgm:prSet presAssocID="{8D6063BC-DF78-4C99-8C7F-601BAF8BA62E}" presName="node" presStyleLbl="node1" presStyleIdx="1" presStyleCnt="6" custScaleX="78010" custScaleY="71446" custLinFactNeighborX="11270" custLinFactNeighborY="9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1B819-FC59-4440-9166-B26D8305D83B}" type="pres">
      <dgm:prSet presAssocID="{99B9BFDC-EFD6-4598-AEAA-DE47E42ED07F}" presName="sibTrans" presStyleCnt="0"/>
      <dgm:spPr/>
    </dgm:pt>
    <dgm:pt modelId="{23617593-E45B-4EA3-8657-D356585CF348}" type="pres">
      <dgm:prSet presAssocID="{3A6B4650-C017-4DAE-B05A-571EAF93D798}" presName="node" presStyleLbl="node1" presStyleIdx="2" presStyleCnt="6" custScaleX="78706" custScaleY="67824" custLinFactX="3301" custLinFactNeighborX="100000" custLinFactNeighborY="8597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279131-20BC-417C-B512-BC3809D30250}" type="pres">
      <dgm:prSet presAssocID="{E928F565-873E-41D4-8A4F-506C47E873EC}" presName="sibTrans" presStyleCnt="0"/>
      <dgm:spPr/>
    </dgm:pt>
    <dgm:pt modelId="{1F0BE020-47F6-4F36-8063-5902939F48F7}" type="pres">
      <dgm:prSet presAssocID="{9A283F71-1EEE-430A-825D-12D8C6EE5F44}" presName="node" presStyleLbl="node1" presStyleIdx="3" presStyleCnt="6" custScaleX="82533" custScaleY="70071" custLinFactX="-133" custLinFactNeighborX="-100000" custLinFactNeighborY="8489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9F5F65-DB24-4324-B88D-5AF683B13B99}" type="pres">
      <dgm:prSet presAssocID="{E07C0ED7-96A8-405F-958C-B81463133545}" presName="sibTrans" presStyleCnt="0"/>
      <dgm:spPr/>
    </dgm:pt>
    <dgm:pt modelId="{BDD71E54-1B0D-4149-A4F6-7B6A07FA9F17}" type="pres">
      <dgm:prSet presAssocID="{6984E37A-832D-4DF6-B97D-7286AB6B5EA7}" presName="node" presStyleLbl="node1" presStyleIdx="4" presStyleCnt="6" custScaleX="79281" custScaleY="88277" custLinFactX="2952" custLinFactNeighborX="100000" custLinFactNeighborY="-913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D8CD9F-FE8D-4FB5-8EFF-DB4AF6C870F9}" type="pres">
      <dgm:prSet presAssocID="{A3AB8D10-3138-48EC-B5CA-BD02BF915E1E}" presName="sibTrans" presStyleCnt="0"/>
      <dgm:spPr/>
    </dgm:pt>
    <dgm:pt modelId="{DE962FC5-DBAF-48CD-BFF7-5F7E1D8E4D71}" type="pres">
      <dgm:prSet presAssocID="{15683D92-D06A-4132-96B6-D27DD138DCF1}" presName="node" presStyleLbl="node1" presStyleIdx="5" presStyleCnt="6" custScaleX="81760" custScaleY="85623" custLinFactX="-663" custLinFactNeighborX="-100000" custLinFactNeighborY="-9265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3A5CF44-1231-4686-A2F9-4B8A40940C43}" type="presOf" srcId="{9A283F71-1EEE-430A-825D-12D8C6EE5F44}" destId="{1F0BE020-47F6-4F36-8063-5902939F48F7}" srcOrd="0" destOrd="0" presId="urn:microsoft.com/office/officeart/2005/8/layout/default#2"/>
    <dgm:cxn modelId="{40FD6C3C-4BAC-4C1C-B082-56106F08F21A}" srcId="{DBB9888E-ECCF-459A-AA6E-AA983C3AE9F8}" destId="{8D6063BC-DF78-4C99-8C7F-601BAF8BA62E}" srcOrd="1" destOrd="0" parTransId="{8ADD2BCF-A52A-4C63-962B-260B918B022A}" sibTransId="{99B9BFDC-EFD6-4598-AEAA-DE47E42ED07F}"/>
    <dgm:cxn modelId="{A4995AC6-615A-4A9F-9B57-1198CCD1B5A1}" type="presOf" srcId="{8D6063BC-DF78-4C99-8C7F-601BAF8BA62E}" destId="{9F7FD01F-7C54-49AC-BBC1-3F6DA70B38F9}" srcOrd="0" destOrd="0" presId="urn:microsoft.com/office/officeart/2005/8/layout/default#2"/>
    <dgm:cxn modelId="{57FA65FA-9CD2-4894-8E03-82EB5A1F8021}" srcId="{DBB9888E-ECCF-459A-AA6E-AA983C3AE9F8}" destId="{3A6B4650-C017-4DAE-B05A-571EAF93D798}" srcOrd="2" destOrd="0" parTransId="{A891F7CE-88A2-4367-9AA5-C9F156205A7C}" sibTransId="{E928F565-873E-41D4-8A4F-506C47E873EC}"/>
    <dgm:cxn modelId="{9D866116-ACC6-4BE5-865B-DEC80355D281}" type="presOf" srcId="{4BFBCA22-F96B-44FE-BD00-61B45D0E7D57}" destId="{AFDACB54-FC72-4B2B-B7DD-DC64FF153657}" srcOrd="0" destOrd="0" presId="urn:microsoft.com/office/officeart/2005/8/layout/default#2"/>
    <dgm:cxn modelId="{B42BB307-3A23-478C-B386-AAE5F0A2BE0B}" srcId="{DBB9888E-ECCF-459A-AA6E-AA983C3AE9F8}" destId="{4BFBCA22-F96B-44FE-BD00-61B45D0E7D57}" srcOrd="0" destOrd="0" parTransId="{5CD3ABAF-D0F3-43D5-B00F-C4917C97781D}" sibTransId="{97DD81B5-FE32-4F5D-86FC-CBA5DFA9D435}"/>
    <dgm:cxn modelId="{73695784-04C9-451B-A926-7A6E07162C07}" type="presOf" srcId="{DBB9888E-ECCF-459A-AA6E-AA983C3AE9F8}" destId="{01DC7899-EFE6-426D-BFA2-B920FD98D5A5}" srcOrd="0" destOrd="0" presId="urn:microsoft.com/office/officeart/2005/8/layout/default#2"/>
    <dgm:cxn modelId="{6315B668-5577-4950-9C9A-44F0DB73B5DA}" type="presOf" srcId="{15683D92-D06A-4132-96B6-D27DD138DCF1}" destId="{DE962FC5-DBAF-48CD-BFF7-5F7E1D8E4D71}" srcOrd="0" destOrd="0" presId="urn:microsoft.com/office/officeart/2005/8/layout/default#2"/>
    <dgm:cxn modelId="{55B66C3F-4B28-4E2C-8BCF-86DB0811EA38}" srcId="{DBB9888E-ECCF-459A-AA6E-AA983C3AE9F8}" destId="{15683D92-D06A-4132-96B6-D27DD138DCF1}" srcOrd="5" destOrd="0" parTransId="{D060DC87-68DA-4484-AC8C-50203EE272C6}" sibTransId="{C54D5E4E-3404-4884-856B-E754C44F225C}"/>
    <dgm:cxn modelId="{B67C6826-9E37-4B16-A41E-D95B378DEEC3}" type="presOf" srcId="{3A6B4650-C017-4DAE-B05A-571EAF93D798}" destId="{23617593-E45B-4EA3-8657-D356585CF348}" srcOrd="0" destOrd="0" presId="urn:microsoft.com/office/officeart/2005/8/layout/default#2"/>
    <dgm:cxn modelId="{6B4B5F5B-F500-4E42-B2BE-7039BF0D8987}" srcId="{DBB9888E-ECCF-459A-AA6E-AA983C3AE9F8}" destId="{9A283F71-1EEE-430A-825D-12D8C6EE5F44}" srcOrd="3" destOrd="0" parTransId="{19F40F95-5C82-488B-851E-786BCB7EC47D}" sibTransId="{E07C0ED7-96A8-405F-958C-B81463133545}"/>
    <dgm:cxn modelId="{1B309B46-BBE7-4A74-8AD5-C4F04AEA7C95}" type="presOf" srcId="{6984E37A-832D-4DF6-B97D-7286AB6B5EA7}" destId="{BDD71E54-1B0D-4149-A4F6-7B6A07FA9F17}" srcOrd="0" destOrd="0" presId="urn:microsoft.com/office/officeart/2005/8/layout/default#2"/>
    <dgm:cxn modelId="{8FC69960-02A5-4296-A564-B681DE05BEF1}" srcId="{DBB9888E-ECCF-459A-AA6E-AA983C3AE9F8}" destId="{6984E37A-832D-4DF6-B97D-7286AB6B5EA7}" srcOrd="4" destOrd="0" parTransId="{8298E8E4-0D18-4BD2-AAB3-A571F333A26F}" sibTransId="{A3AB8D10-3138-48EC-B5CA-BD02BF915E1E}"/>
    <dgm:cxn modelId="{01DF2902-5F31-4411-8B92-6800FFE42383}" type="presParOf" srcId="{01DC7899-EFE6-426D-BFA2-B920FD98D5A5}" destId="{AFDACB54-FC72-4B2B-B7DD-DC64FF153657}" srcOrd="0" destOrd="0" presId="urn:microsoft.com/office/officeart/2005/8/layout/default#2"/>
    <dgm:cxn modelId="{8A67D262-5CAC-4763-8759-5647B20D0348}" type="presParOf" srcId="{01DC7899-EFE6-426D-BFA2-B920FD98D5A5}" destId="{9EFD292A-2BA5-40B6-BBF4-FAD25806B1AE}" srcOrd="1" destOrd="0" presId="urn:microsoft.com/office/officeart/2005/8/layout/default#2"/>
    <dgm:cxn modelId="{AC876CE8-9BB5-4C86-80DB-9773E8D86D55}" type="presParOf" srcId="{01DC7899-EFE6-426D-BFA2-B920FD98D5A5}" destId="{9F7FD01F-7C54-49AC-BBC1-3F6DA70B38F9}" srcOrd="2" destOrd="0" presId="urn:microsoft.com/office/officeart/2005/8/layout/default#2"/>
    <dgm:cxn modelId="{0095A43D-CE4D-477C-BBD7-A405FD83FD94}" type="presParOf" srcId="{01DC7899-EFE6-426D-BFA2-B920FD98D5A5}" destId="{C6F1B819-FC59-4440-9166-B26D8305D83B}" srcOrd="3" destOrd="0" presId="urn:microsoft.com/office/officeart/2005/8/layout/default#2"/>
    <dgm:cxn modelId="{B1D7AF07-B947-4DE4-9792-0BCB3EF3F46A}" type="presParOf" srcId="{01DC7899-EFE6-426D-BFA2-B920FD98D5A5}" destId="{23617593-E45B-4EA3-8657-D356585CF348}" srcOrd="4" destOrd="0" presId="urn:microsoft.com/office/officeart/2005/8/layout/default#2"/>
    <dgm:cxn modelId="{56B8789D-23D3-4868-B799-27DE043982E8}" type="presParOf" srcId="{01DC7899-EFE6-426D-BFA2-B920FD98D5A5}" destId="{21279131-20BC-417C-B512-BC3809D30250}" srcOrd="5" destOrd="0" presId="urn:microsoft.com/office/officeart/2005/8/layout/default#2"/>
    <dgm:cxn modelId="{6DABBDB7-6C8F-4FAF-AB23-AB1EF46FE4E6}" type="presParOf" srcId="{01DC7899-EFE6-426D-BFA2-B920FD98D5A5}" destId="{1F0BE020-47F6-4F36-8063-5902939F48F7}" srcOrd="6" destOrd="0" presId="urn:microsoft.com/office/officeart/2005/8/layout/default#2"/>
    <dgm:cxn modelId="{64F19834-C41F-4559-B4C7-022CE4E6D46C}" type="presParOf" srcId="{01DC7899-EFE6-426D-BFA2-B920FD98D5A5}" destId="{179F5F65-DB24-4324-B88D-5AF683B13B99}" srcOrd="7" destOrd="0" presId="urn:microsoft.com/office/officeart/2005/8/layout/default#2"/>
    <dgm:cxn modelId="{7A4A3EAE-99CD-48AA-8014-AB003EEC2BBF}" type="presParOf" srcId="{01DC7899-EFE6-426D-BFA2-B920FD98D5A5}" destId="{BDD71E54-1B0D-4149-A4F6-7B6A07FA9F17}" srcOrd="8" destOrd="0" presId="urn:microsoft.com/office/officeart/2005/8/layout/default#2"/>
    <dgm:cxn modelId="{E16FD63A-385F-4CC3-9D33-FC37BCCF92B8}" type="presParOf" srcId="{01DC7899-EFE6-426D-BFA2-B920FD98D5A5}" destId="{25D8CD9F-FE8D-4FB5-8EFF-DB4AF6C870F9}" srcOrd="9" destOrd="0" presId="urn:microsoft.com/office/officeart/2005/8/layout/default#2"/>
    <dgm:cxn modelId="{035227BE-5B15-4E5A-BD0A-6E1E93CC8D98}" type="presParOf" srcId="{01DC7899-EFE6-426D-BFA2-B920FD98D5A5}" destId="{DE962FC5-DBAF-48CD-BFF7-5F7E1D8E4D71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38B02-FC5F-4880-BBAA-C4BF5A3CE50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049183C-687E-4225-8394-AEEE1DDEE83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Protech India Ltd</a:t>
          </a:r>
        </a:p>
        <a:p>
          <a:pPr algn="l"/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A-65, Sector-80</a:t>
          </a:r>
        </a:p>
        <a:p>
          <a:pPr algn="l"/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Noida Industrial Area Phase – II</a:t>
          </a:r>
        </a:p>
        <a:p>
          <a:pPr algn="l"/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NOIDA – 201 301</a:t>
          </a:r>
        </a:p>
        <a:p>
          <a:pPr algn="l"/>
          <a:r>
            <a: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INDIA</a:t>
          </a:r>
          <a:endParaRPr lang="en-IN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1593DE0-696D-4B2D-949B-DF2908D70F17}" type="parTrans" cxnId="{05EC184C-4B8E-497C-A7B3-B2DE24F8CD9F}">
      <dgm:prSet/>
      <dgm:spPr/>
      <dgm:t>
        <a:bodyPr/>
        <a:lstStyle/>
        <a:p>
          <a:endParaRPr lang="en-IN"/>
        </a:p>
      </dgm:t>
    </dgm:pt>
    <dgm:pt modelId="{0423ED2E-4F08-4EEF-9667-00A85C7C6AB5}" type="sibTrans" cxnId="{05EC184C-4B8E-497C-A7B3-B2DE24F8CD9F}">
      <dgm:prSet/>
      <dgm:spPr/>
      <dgm:t>
        <a:bodyPr/>
        <a:lstStyle/>
        <a:p>
          <a:endParaRPr lang="en-IN"/>
        </a:p>
      </dgm:t>
    </dgm:pt>
    <dgm:pt modelId="{FCC16B48-B701-4F77-AFED-1A202D635E50}">
      <dgm:prSet phldrT="[Text]"/>
      <dgm:spPr>
        <a:solidFill>
          <a:srgbClr val="72C42E"/>
        </a:solidFill>
      </dgm:spPr>
      <dgm:t>
        <a:bodyPr vert="horz" bIns="0" anchor="ctr" anchorCtr="0"/>
        <a:lstStyle/>
        <a:p>
          <a:endParaRPr lang="en-IN" dirty="0"/>
        </a:p>
      </dgm:t>
    </dgm:pt>
    <dgm:pt modelId="{C7B6314F-A547-4F6B-9CC4-C362443A84CC}" type="sibTrans" cxnId="{0C10D749-6ED1-4470-8C69-1AEA6298B948}">
      <dgm:prSet/>
      <dgm:spPr/>
      <dgm:t>
        <a:bodyPr/>
        <a:lstStyle/>
        <a:p>
          <a:endParaRPr lang="en-IN"/>
        </a:p>
      </dgm:t>
    </dgm:pt>
    <dgm:pt modelId="{77919E49-A963-46D6-B4AE-8A14FE769FD7}" type="parTrans" cxnId="{0C10D749-6ED1-4470-8C69-1AEA6298B948}">
      <dgm:prSet/>
      <dgm:spPr/>
      <dgm:t>
        <a:bodyPr/>
        <a:lstStyle/>
        <a:p>
          <a:endParaRPr lang="en-IN"/>
        </a:p>
      </dgm:t>
    </dgm:pt>
    <dgm:pt modelId="{6ECEF65C-B9C7-4589-AE5E-E6673FC2B3F9}" type="pres">
      <dgm:prSet presAssocID="{3AA38B02-FC5F-4880-BBAA-C4BF5A3CE5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26EAD-3076-488A-9825-D4FBF97ED9E9}" type="pres">
      <dgm:prSet presAssocID="{E049183C-687E-4225-8394-AEEE1DDEE839}" presName="node" presStyleLbl="node1" presStyleIdx="0" presStyleCnt="2" custScaleY="99571" custLinFactNeighborX="11167" custLinFactNeighborY="2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C5171E-FD61-445B-842F-23A9638C6918}" type="pres">
      <dgm:prSet presAssocID="{0423ED2E-4F08-4EEF-9667-00A85C7C6AB5}" presName="sibTrans" presStyleCnt="0"/>
      <dgm:spPr/>
    </dgm:pt>
    <dgm:pt modelId="{9CEC09B3-F92C-40E2-B520-4E2FBF393D15}" type="pres">
      <dgm:prSet presAssocID="{FCC16B48-B701-4F77-AFED-1A202D635E50}" presName="node" presStyleLbl="node1" presStyleIdx="1" presStyleCnt="2" custAng="10800000" custScaleY="982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C7AAE52-24A6-4404-B37F-CE62CED57712}" type="presOf" srcId="{E049183C-687E-4225-8394-AEEE1DDEE839}" destId="{ADD26EAD-3076-488A-9825-D4FBF97ED9E9}" srcOrd="0" destOrd="0" presId="urn:microsoft.com/office/officeart/2005/8/layout/hList6"/>
    <dgm:cxn modelId="{087BA854-81C9-4006-B6DC-B93D43078192}" type="presOf" srcId="{FCC16B48-B701-4F77-AFED-1A202D635E50}" destId="{9CEC09B3-F92C-40E2-B520-4E2FBF393D15}" srcOrd="0" destOrd="0" presId="urn:microsoft.com/office/officeart/2005/8/layout/hList6"/>
    <dgm:cxn modelId="{0C10D749-6ED1-4470-8C69-1AEA6298B948}" srcId="{3AA38B02-FC5F-4880-BBAA-C4BF5A3CE500}" destId="{FCC16B48-B701-4F77-AFED-1A202D635E50}" srcOrd="1" destOrd="0" parTransId="{77919E49-A963-46D6-B4AE-8A14FE769FD7}" sibTransId="{C7B6314F-A547-4F6B-9CC4-C362443A84CC}"/>
    <dgm:cxn modelId="{05EC184C-4B8E-497C-A7B3-B2DE24F8CD9F}" srcId="{3AA38B02-FC5F-4880-BBAA-C4BF5A3CE500}" destId="{E049183C-687E-4225-8394-AEEE1DDEE839}" srcOrd="0" destOrd="0" parTransId="{51593DE0-696D-4B2D-949B-DF2908D70F17}" sibTransId="{0423ED2E-4F08-4EEF-9667-00A85C7C6AB5}"/>
    <dgm:cxn modelId="{D8823788-FBE6-4CCE-83D5-F03EEA953F02}" type="presOf" srcId="{3AA38B02-FC5F-4880-BBAA-C4BF5A3CE500}" destId="{6ECEF65C-B9C7-4589-AE5E-E6673FC2B3F9}" srcOrd="0" destOrd="0" presId="urn:microsoft.com/office/officeart/2005/8/layout/hList6"/>
    <dgm:cxn modelId="{D73A98E1-F9F2-43FD-82FD-3A0B37649702}" type="presParOf" srcId="{6ECEF65C-B9C7-4589-AE5E-E6673FC2B3F9}" destId="{ADD26EAD-3076-488A-9825-D4FBF97ED9E9}" srcOrd="0" destOrd="0" presId="urn:microsoft.com/office/officeart/2005/8/layout/hList6"/>
    <dgm:cxn modelId="{35B73E89-F38C-4A16-9482-B7071E54BEB1}" type="presParOf" srcId="{6ECEF65C-B9C7-4589-AE5E-E6673FC2B3F9}" destId="{AAC5171E-FD61-445B-842F-23A9638C6918}" srcOrd="1" destOrd="0" presId="urn:microsoft.com/office/officeart/2005/8/layout/hList6"/>
    <dgm:cxn modelId="{333A62E7-B8AD-4018-901F-F14F7FBF0C81}" type="presParOf" srcId="{6ECEF65C-B9C7-4589-AE5E-E6673FC2B3F9}" destId="{9CEC09B3-F92C-40E2-B520-4E2FBF393D1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8FB6BA-258C-4E6B-8E63-01D77C0303D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6C53101F-C4A1-4FAD-9B37-9A57838282EA}">
      <dgm:prSet/>
      <dgm:spPr/>
      <dgm:t>
        <a:bodyPr/>
        <a:lstStyle/>
        <a:p>
          <a:pPr rtl="0"/>
          <a:r>
            <a:rPr lang="en-US" b="1" dirty="0" smtClean="0">
              <a:solidFill>
                <a:srgbClr val="38DC30"/>
              </a:solidFill>
            </a:rPr>
            <a:t>YOU HAVE WHAT WE DON’T</a:t>
          </a:r>
          <a:endParaRPr lang="en-IN" dirty="0">
            <a:solidFill>
              <a:srgbClr val="38DC30"/>
            </a:solidFill>
          </a:endParaRPr>
        </a:p>
      </dgm:t>
    </dgm:pt>
    <dgm:pt modelId="{E1592BA6-9A86-461B-8680-B42DBE1363FE}" type="parTrans" cxnId="{EB4C2C30-50C2-414B-A9FF-D13494D46FE3}">
      <dgm:prSet/>
      <dgm:spPr/>
      <dgm:t>
        <a:bodyPr/>
        <a:lstStyle/>
        <a:p>
          <a:endParaRPr lang="en-IN"/>
        </a:p>
      </dgm:t>
    </dgm:pt>
    <dgm:pt modelId="{87CA0283-0573-4CED-A108-F48078DB6866}" type="sibTrans" cxnId="{EB4C2C30-50C2-414B-A9FF-D13494D46FE3}">
      <dgm:prSet/>
      <dgm:spPr/>
      <dgm:t>
        <a:bodyPr/>
        <a:lstStyle/>
        <a:p>
          <a:endParaRPr lang="en-IN"/>
        </a:p>
      </dgm:t>
    </dgm:pt>
    <dgm:pt modelId="{3604EDE1-B14A-487C-A8E9-D099B7B39461}">
      <dgm:prSet/>
      <dgm:spPr/>
      <dgm:t>
        <a:bodyPr/>
        <a:lstStyle/>
        <a:p>
          <a:pPr rtl="0"/>
          <a:endParaRPr lang="en-IN" dirty="0"/>
        </a:p>
      </dgm:t>
    </dgm:pt>
    <dgm:pt modelId="{7B140ACC-7492-4DF8-8CAD-CE16BB125D93}" type="parTrans" cxnId="{829F5D9B-2F1E-4038-981C-1CFF94FEF299}">
      <dgm:prSet/>
      <dgm:spPr/>
      <dgm:t>
        <a:bodyPr/>
        <a:lstStyle/>
        <a:p>
          <a:endParaRPr lang="en-IN"/>
        </a:p>
      </dgm:t>
    </dgm:pt>
    <dgm:pt modelId="{498163DA-5E5F-4B2E-ACA6-97613C09D48C}" type="sibTrans" cxnId="{829F5D9B-2F1E-4038-981C-1CFF94FEF299}">
      <dgm:prSet/>
      <dgm:spPr/>
      <dgm:t>
        <a:bodyPr/>
        <a:lstStyle/>
        <a:p>
          <a:endParaRPr lang="en-IN"/>
        </a:p>
      </dgm:t>
    </dgm:pt>
    <dgm:pt modelId="{C318CF92-AE7E-4AF6-AFE9-3AB98F7D9F4F}">
      <dgm:prSet/>
      <dgm:spPr/>
      <dgm:t>
        <a:bodyPr/>
        <a:lstStyle/>
        <a:p>
          <a:pPr rtl="0"/>
          <a:r>
            <a:rPr lang="en-US" b="1" dirty="0" smtClean="0">
              <a:solidFill>
                <a:srgbClr val="7030A0"/>
              </a:solidFill>
            </a:rPr>
            <a:t>WE HAVE WHAT YOU DON’T</a:t>
          </a:r>
          <a:endParaRPr lang="en-IN" dirty="0">
            <a:solidFill>
              <a:srgbClr val="7030A0"/>
            </a:solidFill>
          </a:endParaRPr>
        </a:p>
      </dgm:t>
    </dgm:pt>
    <dgm:pt modelId="{23D72DC3-0242-466F-B0F4-D8B1BE9374B6}" type="parTrans" cxnId="{53EB26FA-156F-44B6-9961-1C3550E512E6}">
      <dgm:prSet/>
      <dgm:spPr/>
      <dgm:t>
        <a:bodyPr/>
        <a:lstStyle/>
        <a:p>
          <a:endParaRPr lang="en-IN"/>
        </a:p>
      </dgm:t>
    </dgm:pt>
    <dgm:pt modelId="{2F42B174-ACE2-47E1-9515-52F913EFB1FF}" type="sibTrans" cxnId="{53EB26FA-156F-44B6-9961-1C3550E512E6}">
      <dgm:prSet/>
      <dgm:spPr/>
      <dgm:t>
        <a:bodyPr/>
        <a:lstStyle/>
        <a:p>
          <a:endParaRPr lang="en-IN"/>
        </a:p>
      </dgm:t>
    </dgm:pt>
    <dgm:pt modelId="{2EB5035B-B559-4B5A-A8A1-0EF7E09FCF96}">
      <dgm:prSet/>
      <dgm:spPr/>
      <dgm:t>
        <a:bodyPr/>
        <a:lstStyle/>
        <a:p>
          <a:endParaRPr lang="en-IN" dirty="0"/>
        </a:p>
      </dgm:t>
    </dgm:pt>
    <dgm:pt modelId="{ACE106EE-783E-4326-8849-109B1CC3FC76}" type="parTrans" cxnId="{3CF90244-0305-46C1-B148-8581D37918D6}">
      <dgm:prSet/>
      <dgm:spPr/>
      <dgm:t>
        <a:bodyPr/>
        <a:lstStyle/>
        <a:p>
          <a:endParaRPr lang="en-IN"/>
        </a:p>
      </dgm:t>
    </dgm:pt>
    <dgm:pt modelId="{F554D8DD-A64E-482B-9E09-334DD3F0640B}" type="sibTrans" cxnId="{3CF90244-0305-46C1-B148-8581D37918D6}">
      <dgm:prSet/>
      <dgm:spPr/>
      <dgm:t>
        <a:bodyPr/>
        <a:lstStyle/>
        <a:p>
          <a:endParaRPr lang="en-IN"/>
        </a:p>
      </dgm:t>
    </dgm:pt>
    <dgm:pt modelId="{39C1D955-3D8F-4388-A0F4-072F52AC90F3}">
      <dgm:prSet/>
      <dgm:spPr/>
      <dgm:t>
        <a:bodyPr/>
        <a:lstStyle/>
        <a:p>
          <a:pPr rtl="0"/>
          <a:endParaRPr lang="en-IN" dirty="0"/>
        </a:p>
      </dgm:t>
    </dgm:pt>
    <dgm:pt modelId="{C5F86929-D8FE-400A-BD47-7D1F895CA165}" type="parTrans" cxnId="{A598C767-D690-40A5-8254-7BB4A9839109}">
      <dgm:prSet/>
      <dgm:spPr/>
      <dgm:t>
        <a:bodyPr/>
        <a:lstStyle/>
        <a:p>
          <a:endParaRPr lang="en-IN"/>
        </a:p>
      </dgm:t>
    </dgm:pt>
    <dgm:pt modelId="{7FB1462C-CCFC-4B20-96FB-83E26BE85699}" type="sibTrans" cxnId="{A598C767-D690-40A5-8254-7BB4A9839109}">
      <dgm:prSet/>
      <dgm:spPr/>
      <dgm:t>
        <a:bodyPr/>
        <a:lstStyle/>
        <a:p>
          <a:endParaRPr lang="en-IN"/>
        </a:p>
      </dgm:t>
    </dgm:pt>
    <dgm:pt modelId="{DFC59C40-ECFC-478A-B123-FD9239A33F1A}">
      <dgm:prSet/>
      <dgm:spPr/>
      <dgm:t>
        <a:bodyPr/>
        <a:lstStyle/>
        <a:p>
          <a:endParaRPr lang="en-IN" dirty="0"/>
        </a:p>
      </dgm:t>
    </dgm:pt>
    <dgm:pt modelId="{699CFBEE-2224-432A-8411-93714AE747E6}" type="parTrans" cxnId="{40109395-8C91-49B9-B0B1-3BAAE6D08805}">
      <dgm:prSet/>
      <dgm:spPr/>
      <dgm:t>
        <a:bodyPr/>
        <a:lstStyle/>
        <a:p>
          <a:endParaRPr lang="en-IN"/>
        </a:p>
      </dgm:t>
    </dgm:pt>
    <dgm:pt modelId="{57428EDF-C296-4823-8115-18A8FC587017}" type="sibTrans" cxnId="{40109395-8C91-49B9-B0B1-3BAAE6D08805}">
      <dgm:prSet/>
      <dgm:spPr/>
      <dgm:t>
        <a:bodyPr/>
        <a:lstStyle/>
        <a:p>
          <a:endParaRPr lang="en-IN"/>
        </a:p>
      </dgm:t>
    </dgm:pt>
    <dgm:pt modelId="{CD4F1EDE-C706-4AEE-A131-4011219CB5C5}">
      <dgm:prSet/>
      <dgm:spPr/>
      <dgm:t>
        <a:bodyPr/>
        <a:lstStyle/>
        <a:p>
          <a:pPr rtl="0"/>
          <a:endParaRPr lang="en-IN" dirty="0"/>
        </a:p>
      </dgm:t>
    </dgm:pt>
    <dgm:pt modelId="{D72CC8D4-0B84-40F9-9491-A87C98B89709}" type="parTrans" cxnId="{FC48A066-073D-45E7-902F-99D6F072D8AE}">
      <dgm:prSet/>
      <dgm:spPr/>
      <dgm:t>
        <a:bodyPr/>
        <a:lstStyle/>
        <a:p>
          <a:endParaRPr lang="en-IN"/>
        </a:p>
      </dgm:t>
    </dgm:pt>
    <dgm:pt modelId="{C892E495-C5D1-4A56-90A3-075018E0E1FB}" type="sibTrans" cxnId="{FC48A066-073D-45E7-902F-99D6F072D8AE}">
      <dgm:prSet/>
      <dgm:spPr/>
      <dgm:t>
        <a:bodyPr/>
        <a:lstStyle/>
        <a:p>
          <a:endParaRPr lang="en-IN"/>
        </a:p>
      </dgm:t>
    </dgm:pt>
    <dgm:pt modelId="{EB9AA120-1347-4166-9FED-D3F10E9A967E}">
      <dgm:prSet/>
      <dgm:spPr/>
      <dgm:t>
        <a:bodyPr/>
        <a:lstStyle/>
        <a:p>
          <a:endParaRPr lang="en-IN" dirty="0"/>
        </a:p>
      </dgm:t>
    </dgm:pt>
    <dgm:pt modelId="{27C2CE1D-6616-4245-B1CD-F69A3D2B3159}" type="parTrans" cxnId="{E9A7FC98-47F3-4D9A-A965-C7F79492BF2A}">
      <dgm:prSet/>
      <dgm:spPr/>
      <dgm:t>
        <a:bodyPr/>
        <a:lstStyle/>
        <a:p>
          <a:endParaRPr lang="en-IN"/>
        </a:p>
      </dgm:t>
    </dgm:pt>
    <dgm:pt modelId="{DA9CC5BF-0797-4014-B2B2-ACAEF9ECBD40}" type="sibTrans" cxnId="{E9A7FC98-47F3-4D9A-A965-C7F79492BF2A}">
      <dgm:prSet/>
      <dgm:spPr/>
      <dgm:t>
        <a:bodyPr/>
        <a:lstStyle/>
        <a:p>
          <a:endParaRPr lang="en-IN"/>
        </a:p>
      </dgm:t>
    </dgm:pt>
    <dgm:pt modelId="{17273819-D4D4-4457-BF5F-D019AEE5AFC2}">
      <dgm:prSet/>
      <dgm:spPr/>
      <dgm:t>
        <a:bodyPr/>
        <a:lstStyle/>
        <a:p>
          <a:pPr rtl="0"/>
          <a:endParaRPr lang="en-IN" dirty="0"/>
        </a:p>
      </dgm:t>
    </dgm:pt>
    <dgm:pt modelId="{A54E6653-82C6-4E4A-8C0C-9591B1014246}" type="parTrans" cxnId="{CDFFF9BA-6223-4A7E-AEFD-0FD5B45140F4}">
      <dgm:prSet/>
      <dgm:spPr/>
      <dgm:t>
        <a:bodyPr/>
        <a:lstStyle/>
        <a:p>
          <a:endParaRPr lang="en-IN"/>
        </a:p>
      </dgm:t>
    </dgm:pt>
    <dgm:pt modelId="{ED253627-14B6-4688-961E-0640BB46C153}" type="sibTrans" cxnId="{CDFFF9BA-6223-4A7E-AEFD-0FD5B45140F4}">
      <dgm:prSet/>
      <dgm:spPr/>
      <dgm:t>
        <a:bodyPr/>
        <a:lstStyle/>
        <a:p>
          <a:endParaRPr lang="en-IN"/>
        </a:p>
      </dgm:t>
    </dgm:pt>
    <dgm:pt modelId="{AEB00429-70DF-4E15-AAAF-880393F089C4}">
      <dgm:prSet/>
      <dgm:spPr/>
      <dgm:t>
        <a:bodyPr/>
        <a:lstStyle/>
        <a:p>
          <a:endParaRPr lang="en-IN" dirty="0"/>
        </a:p>
      </dgm:t>
    </dgm:pt>
    <dgm:pt modelId="{81F26E04-139A-4706-84A4-8FAA812C1649}" type="parTrans" cxnId="{0AEDDE09-CAF1-49BF-8039-C2F1D64A4EB7}">
      <dgm:prSet/>
      <dgm:spPr/>
      <dgm:t>
        <a:bodyPr/>
        <a:lstStyle/>
        <a:p>
          <a:endParaRPr lang="en-IN"/>
        </a:p>
      </dgm:t>
    </dgm:pt>
    <dgm:pt modelId="{2079900F-A277-4AC4-AE58-45A1FEB708FF}" type="sibTrans" cxnId="{0AEDDE09-CAF1-49BF-8039-C2F1D64A4EB7}">
      <dgm:prSet/>
      <dgm:spPr/>
      <dgm:t>
        <a:bodyPr/>
        <a:lstStyle/>
        <a:p>
          <a:endParaRPr lang="en-IN"/>
        </a:p>
      </dgm:t>
    </dgm:pt>
    <dgm:pt modelId="{0C714373-EB9D-4AD8-9D5E-991EEA2D96CF}" type="pres">
      <dgm:prSet presAssocID="{CB8FB6BA-258C-4E6B-8E63-01D77C0303D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1A5984B-AEF2-48B7-B9A6-D04A6EAD5C12}" type="pres">
      <dgm:prSet presAssocID="{CB8FB6BA-258C-4E6B-8E63-01D77C0303DB}" presName="divider" presStyleLbl="fgShp" presStyleIdx="0" presStyleCnt="1"/>
      <dgm:spPr/>
    </dgm:pt>
    <dgm:pt modelId="{920BC9EB-B1EC-4349-914F-0552AA501FF6}" type="pres">
      <dgm:prSet presAssocID="{6C53101F-C4A1-4FAD-9B37-9A57838282EA}" presName="downArrow" presStyleLbl="node1" presStyleIdx="0" presStyleCnt="2"/>
      <dgm:spPr/>
    </dgm:pt>
    <dgm:pt modelId="{044F129E-E40E-40F2-BE1F-0FD7141447F8}" type="pres">
      <dgm:prSet presAssocID="{6C53101F-C4A1-4FAD-9B37-9A57838282E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E67DC3-42D6-4F29-ADCB-5B97B65E654C}" type="pres">
      <dgm:prSet presAssocID="{C318CF92-AE7E-4AF6-AFE9-3AB98F7D9F4F}" presName="upArrow" presStyleLbl="node1" presStyleIdx="1" presStyleCnt="2"/>
      <dgm:spPr>
        <a:solidFill>
          <a:srgbClr val="7030A0"/>
        </a:solidFill>
      </dgm:spPr>
      <dgm:t>
        <a:bodyPr/>
        <a:lstStyle/>
        <a:p>
          <a:endParaRPr lang="en-IN"/>
        </a:p>
      </dgm:t>
    </dgm:pt>
    <dgm:pt modelId="{F0478F20-1829-40FC-9D4D-B36CB37B6E05}" type="pres">
      <dgm:prSet presAssocID="{C318CF92-AE7E-4AF6-AFE9-3AB98F7D9F4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9A7FC98-47F3-4D9A-A965-C7F79492BF2A}" srcId="{DFC59C40-ECFC-478A-B123-FD9239A33F1A}" destId="{EB9AA120-1347-4166-9FED-D3F10E9A967E}" srcOrd="1" destOrd="0" parTransId="{27C2CE1D-6616-4245-B1CD-F69A3D2B3159}" sibTransId="{DA9CC5BF-0797-4014-B2B2-ACAEF9ECBD40}"/>
    <dgm:cxn modelId="{0AEDDE09-CAF1-49BF-8039-C2F1D64A4EB7}" srcId="{CB8FB6BA-258C-4E6B-8E63-01D77C0303DB}" destId="{AEB00429-70DF-4E15-AAAF-880393F089C4}" srcOrd="6" destOrd="0" parTransId="{81F26E04-139A-4706-84A4-8FAA812C1649}" sibTransId="{2079900F-A277-4AC4-AE58-45A1FEB708FF}"/>
    <dgm:cxn modelId="{B6E007EA-03EB-49A6-8ED5-E622282E2E40}" type="presOf" srcId="{3604EDE1-B14A-487C-A8E9-D099B7B39461}" destId="{044F129E-E40E-40F2-BE1F-0FD7141447F8}" srcOrd="0" destOrd="1" presId="urn:microsoft.com/office/officeart/2005/8/layout/arrow3"/>
    <dgm:cxn modelId="{40109395-8C91-49B9-B0B1-3BAAE6D08805}" srcId="{CB8FB6BA-258C-4E6B-8E63-01D77C0303DB}" destId="{DFC59C40-ECFC-478A-B123-FD9239A33F1A}" srcOrd="4" destOrd="0" parTransId="{699CFBEE-2224-432A-8411-93714AE747E6}" sibTransId="{57428EDF-C296-4823-8115-18A8FC587017}"/>
    <dgm:cxn modelId="{B08735AB-3284-4FD5-BD1A-A7D69FC33563}" type="presOf" srcId="{C318CF92-AE7E-4AF6-AFE9-3AB98F7D9F4F}" destId="{F0478F20-1829-40FC-9D4D-B36CB37B6E05}" srcOrd="0" destOrd="0" presId="urn:microsoft.com/office/officeart/2005/8/layout/arrow3"/>
    <dgm:cxn modelId="{CDFFF9BA-6223-4A7E-AEFD-0FD5B45140F4}" srcId="{CB8FB6BA-258C-4E6B-8E63-01D77C0303DB}" destId="{17273819-D4D4-4457-BF5F-D019AEE5AFC2}" srcOrd="5" destOrd="0" parTransId="{A54E6653-82C6-4E4A-8C0C-9591B1014246}" sibTransId="{ED253627-14B6-4688-961E-0640BB46C153}"/>
    <dgm:cxn modelId="{EB4C2C30-50C2-414B-A9FF-D13494D46FE3}" srcId="{CB8FB6BA-258C-4E6B-8E63-01D77C0303DB}" destId="{6C53101F-C4A1-4FAD-9B37-9A57838282EA}" srcOrd="0" destOrd="0" parTransId="{E1592BA6-9A86-461B-8680-B42DBE1363FE}" sibTransId="{87CA0283-0573-4CED-A108-F48078DB6866}"/>
    <dgm:cxn modelId="{53EB26FA-156F-44B6-9961-1C3550E512E6}" srcId="{CB8FB6BA-258C-4E6B-8E63-01D77C0303DB}" destId="{C318CF92-AE7E-4AF6-AFE9-3AB98F7D9F4F}" srcOrd="1" destOrd="0" parTransId="{23D72DC3-0242-466F-B0F4-D8B1BE9374B6}" sibTransId="{2F42B174-ACE2-47E1-9515-52F913EFB1FF}"/>
    <dgm:cxn modelId="{3CF90244-0305-46C1-B148-8581D37918D6}" srcId="{CB8FB6BA-258C-4E6B-8E63-01D77C0303DB}" destId="{2EB5035B-B559-4B5A-A8A1-0EF7E09FCF96}" srcOrd="2" destOrd="0" parTransId="{ACE106EE-783E-4326-8849-109B1CC3FC76}" sibTransId="{F554D8DD-A64E-482B-9E09-334DD3F0640B}"/>
    <dgm:cxn modelId="{A598C767-D690-40A5-8254-7BB4A9839109}" srcId="{CB8FB6BA-258C-4E6B-8E63-01D77C0303DB}" destId="{39C1D955-3D8F-4388-A0F4-072F52AC90F3}" srcOrd="3" destOrd="0" parTransId="{C5F86929-D8FE-400A-BD47-7D1F895CA165}" sibTransId="{7FB1462C-CCFC-4B20-96FB-83E26BE85699}"/>
    <dgm:cxn modelId="{FC48A066-073D-45E7-902F-99D6F072D8AE}" srcId="{DFC59C40-ECFC-478A-B123-FD9239A33F1A}" destId="{CD4F1EDE-C706-4AEE-A131-4011219CB5C5}" srcOrd="0" destOrd="0" parTransId="{D72CC8D4-0B84-40F9-9491-A87C98B89709}" sibTransId="{C892E495-C5D1-4A56-90A3-075018E0E1FB}"/>
    <dgm:cxn modelId="{795FDA45-CA43-41B9-BB3B-FDE786DE38FF}" type="presOf" srcId="{CB8FB6BA-258C-4E6B-8E63-01D77C0303DB}" destId="{0C714373-EB9D-4AD8-9D5E-991EEA2D96CF}" srcOrd="0" destOrd="0" presId="urn:microsoft.com/office/officeart/2005/8/layout/arrow3"/>
    <dgm:cxn modelId="{66AEC9AA-15BF-4DDA-8F0D-403D4F58297A}" type="presOf" srcId="{6C53101F-C4A1-4FAD-9B37-9A57838282EA}" destId="{044F129E-E40E-40F2-BE1F-0FD7141447F8}" srcOrd="0" destOrd="0" presId="urn:microsoft.com/office/officeart/2005/8/layout/arrow3"/>
    <dgm:cxn modelId="{829F5D9B-2F1E-4038-981C-1CFF94FEF299}" srcId="{6C53101F-C4A1-4FAD-9B37-9A57838282EA}" destId="{3604EDE1-B14A-487C-A8E9-D099B7B39461}" srcOrd="0" destOrd="0" parTransId="{7B140ACC-7492-4DF8-8CAD-CE16BB125D93}" sibTransId="{498163DA-5E5F-4B2E-ACA6-97613C09D48C}"/>
    <dgm:cxn modelId="{833A7A8F-25EE-4606-B4A2-67B2BED31520}" type="presParOf" srcId="{0C714373-EB9D-4AD8-9D5E-991EEA2D96CF}" destId="{A1A5984B-AEF2-48B7-B9A6-D04A6EAD5C12}" srcOrd="0" destOrd="0" presId="urn:microsoft.com/office/officeart/2005/8/layout/arrow3"/>
    <dgm:cxn modelId="{B6E272A1-A2E1-44B2-8B99-796C00C0A8B2}" type="presParOf" srcId="{0C714373-EB9D-4AD8-9D5E-991EEA2D96CF}" destId="{920BC9EB-B1EC-4349-914F-0552AA501FF6}" srcOrd="1" destOrd="0" presId="urn:microsoft.com/office/officeart/2005/8/layout/arrow3"/>
    <dgm:cxn modelId="{73D71AEA-E16A-4EF2-8D48-4B31FDA27814}" type="presParOf" srcId="{0C714373-EB9D-4AD8-9D5E-991EEA2D96CF}" destId="{044F129E-E40E-40F2-BE1F-0FD7141447F8}" srcOrd="2" destOrd="0" presId="urn:microsoft.com/office/officeart/2005/8/layout/arrow3"/>
    <dgm:cxn modelId="{8E3BBE6A-C41D-41C0-B39C-80270102F112}" type="presParOf" srcId="{0C714373-EB9D-4AD8-9D5E-991EEA2D96CF}" destId="{18E67DC3-42D6-4F29-ADCB-5B97B65E654C}" srcOrd="3" destOrd="0" presId="urn:microsoft.com/office/officeart/2005/8/layout/arrow3"/>
    <dgm:cxn modelId="{9255C735-8AF1-4521-BBB6-6FB82D4A5B13}" type="presParOf" srcId="{0C714373-EB9D-4AD8-9D5E-991EEA2D96CF}" destId="{F0478F20-1829-40FC-9D4D-B36CB37B6E05}" srcOrd="4" destOrd="0" presId="urn:microsoft.com/office/officeart/2005/8/layout/arrow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CC967E-F0DE-497B-8526-8C8A50F0EC45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A991A83-4334-4E36-85A9-018DE07E5105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</a:rPr>
            <a:t>WHAT YOU HAVE </a:t>
          </a:r>
          <a:endParaRPr lang="en-IN" sz="1600" dirty="0">
            <a:solidFill>
              <a:schemeClr val="bg1"/>
            </a:solidFill>
          </a:endParaRPr>
        </a:p>
      </dgm:t>
    </dgm:pt>
    <dgm:pt modelId="{6B9B07CD-4181-4829-8022-8CABAA56F33C}" type="parTrans" cxnId="{7A3104A0-CD76-4009-A87E-E1E101A7CC01}">
      <dgm:prSet/>
      <dgm:spPr/>
      <dgm:t>
        <a:bodyPr/>
        <a:lstStyle/>
        <a:p>
          <a:endParaRPr lang="en-IN"/>
        </a:p>
      </dgm:t>
    </dgm:pt>
    <dgm:pt modelId="{6B432977-561E-424D-8495-E2262FA18433}" type="sibTrans" cxnId="{7A3104A0-CD76-4009-A87E-E1E101A7CC01}">
      <dgm:prSet/>
      <dgm:spPr/>
      <dgm:t>
        <a:bodyPr/>
        <a:lstStyle/>
        <a:p>
          <a:endParaRPr lang="en-IN"/>
        </a:p>
      </dgm:t>
    </dgm:pt>
    <dgm:pt modelId="{E6B75C27-D971-4616-B455-1AB9DA67F30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endParaRPr lang="en-IN" sz="4800" dirty="0"/>
        </a:p>
      </dgm:t>
    </dgm:pt>
    <dgm:pt modelId="{0A18244D-724A-4B3C-9834-F5EAFCD1A7BB}" type="parTrans" cxnId="{EEC9CCA4-45F4-4049-90C2-B712684D4EFE}">
      <dgm:prSet/>
      <dgm:spPr/>
      <dgm:t>
        <a:bodyPr/>
        <a:lstStyle/>
        <a:p>
          <a:endParaRPr lang="en-IN"/>
        </a:p>
      </dgm:t>
    </dgm:pt>
    <dgm:pt modelId="{35CDF328-EBC8-41DC-8E71-C284B099058D}" type="sibTrans" cxnId="{EEC9CCA4-45F4-4049-90C2-B712684D4EFE}">
      <dgm:prSet/>
      <dgm:spPr/>
      <dgm:t>
        <a:bodyPr/>
        <a:lstStyle/>
        <a:p>
          <a:endParaRPr lang="en-IN"/>
        </a:p>
      </dgm:t>
    </dgm:pt>
    <dgm:pt modelId="{B1950C26-1F18-4207-AE0A-83698E101565}">
      <dgm:prSet custT="1"/>
      <dgm:spPr>
        <a:solidFill>
          <a:srgbClr val="20EC20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</a:rPr>
            <a:t>WORLD MARKET AT OUR DOOR</a:t>
          </a:r>
        </a:p>
        <a:p>
          <a:pPr rtl="0"/>
          <a:r>
            <a:rPr lang="en-US" sz="1400" b="1" dirty="0" smtClean="0">
              <a:solidFill>
                <a:schemeClr val="bg1"/>
              </a:solidFill>
            </a:rPr>
            <a:t>STEP</a:t>
          </a:r>
          <a:endParaRPr lang="en-IN" sz="1400" dirty="0">
            <a:solidFill>
              <a:schemeClr val="bg1"/>
            </a:solidFill>
          </a:endParaRPr>
        </a:p>
      </dgm:t>
    </dgm:pt>
    <dgm:pt modelId="{40B1411F-3F8C-446F-BB96-531190DDF9F8}" type="parTrans" cxnId="{81C465EF-B62E-4516-93B0-DB6C49F7C16A}">
      <dgm:prSet/>
      <dgm:spPr/>
      <dgm:t>
        <a:bodyPr/>
        <a:lstStyle/>
        <a:p>
          <a:endParaRPr lang="en-IN"/>
        </a:p>
      </dgm:t>
    </dgm:pt>
    <dgm:pt modelId="{ACA1BE25-97D1-41CD-9CD0-D931581D8D4A}" type="sibTrans" cxnId="{81C465EF-B62E-4516-93B0-DB6C49F7C16A}">
      <dgm:prSet/>
      <dgm:spPr/>
      <dgm:t>
        <a:bodyPr/>
        <a:lstStyle/>
        <a:p>
          <a:endParaRPr lang="en-IN"/>
        </a:p>
      </dgm:t>
    </dgm:pt>
    <dgm:pt modelId="{D55DC6A0-26AD-4EB2-B8A1-5260158BCCF1}" type="pres">
      <dgm:prSet presAssocID="{75CC967E-F0DE-497B-8526-8C8A50F0EC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69EAE5-94EE-4C5D-9C60-C76D3841767D}" type="pres">
      <dgm:prSet presAssocID="{FA991A83-4334-4E36-85A9-018DE07E5105}" presName="Name5" presStyleLbl="vennNode1" presStyleIdx="0" presStyleCnt="3" custScaleX="97657" custLinFactX="-67129" custLinFactNeighborX="-100000" custLinFactNeighborY="-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892ACA0-2BE8-4FD2-87AC-40CDF02D0242}" type="pres">
      <dgm:prSet presAssocID="{6B432977-561E-424D-8495-E2262FA18433}" presName="space" presStyleCnt="0"/>
      <dgm:spPr/>
    </dgm:pt>
    <dgm:pt modelId="{0E3A0569-9EEE-4AE2-884D-829F4DF2FDAF}" type="pres">
      <dgm:prSet presAssocID="{E6B75C27-D971-4616-B455-1AB9DA67F306}" presName="Name5" presStyleLbl="vennNode1" presStyleIdx="1" presStyleCnt="3" custLinFactNeighborX="-15370" custLinFactNeighborY="3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DF7BE-AD7E-45DD-BD51-A8277C77CB2A}" type="pres">
      <dgm:prSet presAssocID="{35CDF328-EBC8-41DC-8E71-C284B099058D}" presName="space" presStyleCnt="0"/>
      <dgm:spPr/>
    </dgm:pt>
    <dgm:pt modelId="{C03C8020-90EA-415C-AB0B-4B7D8890889A}" type="pres">
      <dgm:prSet presAssocID="{B1950C26-1F18-4207-AE0A-83698E101565}" presName="Name5" presStyleLbl="vennNode1" presStyleIdx="2" presStyleCnt="3" custScaleX="99239" custScaleY="84732" custLinFactX="81606" custLinFactNeighborX="100000" custLinFactNeighborY="6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A386EF2-9753-4E44-B578-F99DD2268724}" type="presOf" srcId="{FA991A83-4334-4E36-85A9-018DE07E5105}" destId="{6269EAE5-94EE-4C5D-9C60-C76D3841767D}" srcOrd="0" destOrd="0" presId="urn:microsoft.com/office/officeart/2005/8/layout/venn3"/>
    <dgm:cxn modelId="{7A3104A0-CD76-4009-A87E-E1E101A7CC01}" srcId="{75CC967E-F0DE-497B-8526-8C8A50F0EC45}" destId="{FA991A83-4334-4E36-85A9-018DE07E5105}" srcOrd="0" destOrd="0" parTransId="{6B9B07CD-4181-4829-8022-8CABAA56F33C}" sibTransId="{6B432977-561E-424D-8495-E2262FA18433}"/>
    <dgm:cxn modelId="{2122464F-BB9F-4190-A27C-7E7BD6D0099B}" type="presOf" srcId="{B1950C26-1F18-4207-AE0A-83698E101565}" destId="{C03C8020-90EA-415C-AB0B-4B7D8890889A}" srcOrd="0" destOrd="0" presId="urn:microsoft.com/office/officeart/2005/8/layout/venn3"/>
    <dgm:cxn modelId="{596AF5EF-136D-431E-A19F-DB8BCA96D7C9}" type="presOf" srcId="{E6B75C27-D971-4616-B455-1AB9DA67F306}" destId="{0E3A0569-9EEE-4AE2-884D-829F4DF2FDAF}" srcOrd="0" destOrd="0" presId="urn:microsoft.com/office/officeart/2005/8/layout/venn3"/>
    <dgm:cxn modelId="{81C465EF-B62E-4516-93B0-DB6C49F7C16A}" srcId="{75CC967E-F0DE-497B-8526-8C8A50F0EC45}" destId="{B1950C26-1F18-4207-AE0A-83698E101565}" srcOrd="2" destOrd="0" parTransId="{40B1411F-3F8C-446F-BB96-531190DDF9F8}" sibTransId="{ACA1BE25-97D1-41CD-9CD0-D931581D8D4A}"/>
    <dgm:cxn modelId="{D7589C4B-CF8A-4637-B809-BA80A4692EDC}" type="presOf" srcId="{75CC967E-F0DE-497B-8526-8C8A50F0EC45}" destId="{D55DC6A0-26AD-4EB2-B8A1-5260158BCCF1}" srcOrd="0" destOrd="0" presId="urn:microsoft.com/office/officeart/2005/8/layout/venn3"/>
    <dgm:cxn modelId="{EEC9CCA4-45F4-4049-90C2-B712684D4EFE}" srcId="{75CC967E-F0DE-497B-8526-8C8A50F0EC45}" destId="{E6B75C27-D971-4616-B455-1AB9DA67F306}" srcOrd="1" destOrd="0" parTransId="{0A18244D-724A-4B3C-9834-F5EAFCD1A7BB}" sibTransId="{35CDF328-EBC8-41DC-8E71-C284B099058D}"/>
    <dgm:cxn modelId="{9EAAA938-9556-43B8-BF5B-3616DBBB9790}" type="presParOf" srcId="{D55DC6A0-26AD-4EB2-B8A1-5260158BCCF1}" destId="{6269EAE5-94EE-4C5D-9C60-C76D3841767D}" srcOrd="0" destOrd="0" presId="urn:microsoft.com/office/officeart/2005/8/layout/venn3"/>
    <dgm:cxn modelId="{6C48777E-97BF-4B8C-A2EA-9BCA80B82457}" type="presParOf" srcId="{D55DC6A0-26AD-4EB2-B8A1-5260158BCCF1}" destId="{F892ACA0-2BE8-4FD2-87AC-40CDF02D0242}" srcOrd="1" destOrd="0" presId="urn:microsoft.com/office/officeart/2005/8/layout/venn3"/>
    <dgm:cxn modelId="{C43A56F4-5B87-461F-A2C7-A64F01811491}" type="presParOf" srcId="{D55DC6A0-26AD-4EB2-B8A1-5260158BCCF1}" destId="{0E3A0569-9EEE-4AE2-884D-829F4DF2FDAF}" srcOrd="2" destOrd="0" presId="urn:microsoft.com/office/officeart/2005/8/layout/venn3"/>
    <dgm:cxn modelId="{C2775A0E-B85D-4722-B8A7-DAB113CD8FE4}" type="presParOf" srcId="{D55DC6A0-26AD-4EB2-B8A1-5260158BCCF1}" destId="{860DF7BE-AD7E-45DD-BD51-A8277C77CB2A}" srcOrd="3" destOrd="0" presId="urn:microsoft.com/office/officeart/2005/8/layout/venn3"/>
    <dgm:cxn modelId="{94FBB09A-0201-423C-B4E4-6869CCC48BF1}" type="presParOf" srcId="{D55DC6A0-26AD-4EB2-B8A1-5260158BCCF1}" destId="{C03C8020-90EA-415C-AB0B-4B7D8890889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DF70D-3627-4BB6-BF52-521833F9A5E0}">
      <dsp:nvSpPr>
        <dsp:cNvPr id="0" name=""/>
        <dsp:cNvSpPr/>
      </dsp:nvSpPr>
      <dsp:spPr>
        <a:xfrm>
          <a:off x="0" y="63062"/>
          <a:ext cx="8229599" cy="59425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BENETTON GROUP</a:t>
          </a:r>
          <a:endParaRPr lang="en-IN" sz="2700" kern="1200" dirty="0"/>
        </a:p>
      </dsp:txBody>
      <dsp:txXfrm>
        <a:off x="1705345" y="63062"/>
        <a:ext cx="6524254" cy="594258"/>
      </dsp:txXfrm>
    </dsp:sp>
    <dsp:sp modelId="{F0F9EDD0-B297-4555-9E8F-166B1E54DD2F}">
      <dsp:nvSpPr>
        <dsp:cNvPr id="0" name=""/>
        <dsp:cNvSpPr/>
      </dsp:nvSpPr>
      <dsp:spPr>
        <a:xfrm>
          <a:off x="76197" y="122483"/>
          <a:ext cx="1645919" cy="4754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CE3C6-5DFB-4977-891E-92E2C0ECBDAB}">
      <dsp:nvSpPr>
        <dsp:cNvPr id="0" name=""/>
        <dsp:cNvSpPr/>
      </dsp:nvSpPr>
      <dsp:spPr>
        <a:xfrm>
          <a:off x="0" y="717334"/>
          <a:ext cx="8229599" cy="594258"/>
        </a:xfrm>
        <a:prstGeom prst="roundRect">
          <a:avLst>
            <a:gd name="adj" fmla="val 10000"/>
          </a:avLst>
        </a:prstGeom>
        <a:solidFill>
          <a:srgbClr val="DE6D1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solidFill>
                <a:schemeClr val="bg1"/>
              </a:solidFill>
            </a:rPr>
            <a:t>SAME DEUTZ-FAHR</a:t>
          </a:r>
          <a:endParaRPr lang="en-IN" sz="2700" b="0" kern="1200" dirty="0">
            <a:solidFill>
              <a:schemeClr val="bg1"/>
            </a:solidFill>
          </a:endParaRPr>
        </a:p>
      </dsp:txBody>
      <dsp:txXfrm>
        <a:off x="1705345" y="717334"/>
        <a:ext cx="6524254" cy="594258"/>
      </dsp:txXfrm>
    </dsp:sp>
    <dsp:sp modelId="{80A6448E-77A4-46EC-A258-FD2D910F095B}">
      <dsp:nvSpPr>
        <dsp:cNvPr id="0" name=""/>
        <dsp:cNvSpPr/>
      </dsp:nvSpPr>
      <dsp:spPr>
        <a:xfrm>
          <a:off x="76197" y="775321"/>
          <a:ext cx="1645919" cy="4754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560F9-5DF5-4C78-8C2B-63D397C6F6BC}">
      <dsp:nvSpPr>
        <dsp:cNvPr id="0" name=""/>
        <dsp:cNvSpPr/>
      </dsp:nvSpPr>
      <dsp:spPr>
        <a:xfrm>
          <a:off x="0" y="1370430"/>
          <a:ext cx="8229599" cy="59425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GRAZIANO TRANSMISSION</a:t>
          </a:r>
          <a:endParaRPr lang="en-IN" sz="2700" kern="1200" dirty="0"/>
        </a:p>
      </dsp:txBody>
      <dsp:txXfrm>
        <a:off x="1705345" y="1370430"/>
        <a:ext cx="6524254" cy="594258"/>
      </dsp:txXfrm>
    </dsp:sp>
    <dsp:sp modelId="{A2B5F6B9-65FC-4857-BD6F-E5B5F87C5D22}">
      <dsp:nvSpPr>
        <dsp:cNvPr id="0" name=""/>
        <dsp:cNvSpPr/>
      </dsp:nvSpPr>
      <dsp:spPr>
        <a:xfrm>
          <a:off x="59425" y="1429594"/>
          <a:ext cx="1645919" cy="4754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3B29C-495D-4054-A5B3-18DE8458D6B3}">
      <dsp:nvSpPr>
        <dsp:cNvPr id="0" name=""/>
        <dsp:cNvSpPr/>
      </dsp:nvSpPr>
      <dsp:spPr>
        <a:xfrm>
          <a:off x="0" y="2008348"/>
          <a:ext cx="8229599" cy="59425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SESA MSF PRIVATE LTD</a:t>
          </a:r>
          <a:endParaRPr lang="en-IN" sz="2700" kern="1200" dirty="0"/>
        </a:p>
      </dsp:txBody>
      <dsp:txXfrm>
        <a:off x="1705345" y="2008348"/>
        <a:ext cx="6524254" cy="594258"/>
      </dsp:txXfrm>
    </dsp:sp>
    <dsp:sp modelId="{26A56E11-2066-4DD5-9085-8C0D69AE8800}">
      <dsp:nvSpPr>
        <dsp:cNvPr id="0" name=""/>
        <dsp:cNvSpPr/>
      </dsp:nvSpPr>
      <dsp:spPr>
        <a:xfrm>
          <a:off x="59425" y="2067771"/>
          <a:ext cx="1645919" cy="4754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F6C47-14D8-4325-954F-520710AE1844}">
      <dsp:nvSpPr>
        <dsp:cNvPr id="0" name=""/>
        <dsp:cNvSpPr/>
      </dsp:nvSpPr>
      <dsp:spPr>
        <a:xfrm>
          <a:off x="0" y="2646267"/>
          <a:ext cx="8229599" cy="594258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PREFETTI VAN MELLE PVT. LTD</a:t>
          </a:r>
          <a:endParaRPr lang="en-IN" sz="2700" kern="1200" dirty="0"/>
        </a:p>
      </dsp:txBody>
      <dsp:txXfrm>
        <a:off x="1705345" y="2646267"/>
        <a:ext cx="6524254" cy="594258"/>
      </dsp:txXfrm>
    </dsp:sp>
    <dsp:sp modelId="{120617AD-DC14-4DE2-B1E0-2311FD8C27EF}">
      <dsp:nvSpPr>
        <dsp:cNvPr id="0" name=""/>
        <dsp:cNvSpPr/>
      </dsp:nvSpPr>
      <dsp:spPr>
        <a:xfrm>
          <a:off x="59425" y="2689926"/>
          <a:ext cx="1645919" cy="4754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CDE61-FB8A-4145-838E-F3623625BE9B}">
      <dsp:nvSpPr>
        <dsp:cNvPr id="0" name=""/>
        <dsp:cNvSpPr/>
      </dsp:nvSpPr>
      <dsp:spPr>
        <a:xfrm>
          <a:off x="0" y="3284185"/>
          <a:ext cx="8229599" cy="594258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WAM GROUP</a:t>
          </a:r>
          <a:endParaRPr lang="en-IN" sz="2700" kern="1200" dirty="0"/>
        </a:p>
      </dsp:txBody>
      <dsp:txXfrm>
        <a:off x="1705345" y="3284185"/>
        <a:ext cx="6524254" cy="594258"/>
      </dsp:txXfrm>
    </dsp:sp>
    <dsp:sp modelId="{696EB84A-AADE-487F-8B33-AF594FD935CC}">
      <dsp:nvSpPr>
        <dsp:cNvPr id="0" name=""/>
        <dsp:cNvSpPr/>
      </dsp:nvSpPr>
      <dsp:spPr>
        <a:xfrm>
          <a:off x="59425" y="3343610"/>
          <a:ext cx="1645919" cy="4754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010AE-7F96-4881-A560-FE593966E9F5}">
      <dsp:nvSpPr>
        <dsp:cNvPr id="0" name=""/>
        <dsp:cNvSpPr/>
      </dsp:nvSpPr>
      <dsp:spPr>
        <a:xfrm>
          <a:off x="0" y="3930056"/>
          <a:ext cx="8229599" cy="594258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ASIA POWER PROJECTS LTD</a:t>
          </a:r>
          <a:endParaRPr lang="en-IN" sz="2700" kern="1200" dirty="0"/>
        </a:p>
      </dsp:txBody>
      <dsp:txXfrm>
        <a:off x="1705345" y="3930056"/>
        <a:ext cx="6524254" cy="594258"/>
      </dsp:txXfrm>
    </dsp:sp>
    <dsp:sp modelId="{32500503-283E-441E-BF9E-1984EB59A561}">
      <dsp:nvSpPr>
        <dsp:cNvPr id="0" name=""/>
        <dsp:cNvSpPr/>
      </dsp:nvSpPr>
      <dsp:spPr>
        <a:xfrm>
          <a:off x="59425" y="3981529"/>
          <a:ext cx="1645919" cy="4754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ACB54-FC72-4B2B-B7DD-DC64FF153657}">
      <dsp:nvSpPr>
        <dsp:cNvPr id="0" name=""/>
        <dsp:cNvSpPr/>
      </dsp:nvSpPr>
      <dsp:spPr>
        <a:xfrm>
          <a:off x="309559" y="178335"/>
          <a:ext cx="3050943" cy="1692193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GDP € 1853 bn</a:t>
          </a:r>
          <a:endParaRPr lang="en-IN" sz="2400" kern="1200" dirty="0"/>
        </a:p>
      </dsp:txBody>
      <dsp:txXfrm>
        <a:off x="309559" y="178335"/>
        <a:ext cx="3050943" cy="1692193"/>
      </dsp:txXfrm>
    </dsp:sp>
    <dsp:sp modelId="{9F7FD01F-7C54-49AC-BBC1-3F6DA70B38F9}">
      <dsp:nvSpPr>
        <dsp:cNvPr id="0" name=""/>
        <dsp:cNvSpPr/>
      </dsp:nvSpPr>
      <dsp:spPr>
        <a:xfrm>
          <a:off x="4631007" y="247227"/>
          <a:ext cx="2940137" cy="16156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Economic growth 7.4%</a:t>
          </a:r>
          <a:endParaRPr lang="en-IN" sz="2400" kern="1200" dirty="0"/>
        </a:p>
      </dsp:txBody>
      <dsp:txXfrm>
        <a:off x="4631007" y="247227"/>
        <a:ext cx="2940137" cy="1615647"/>
      </dsp:txXfrm>
    </dsp:sp>
    <dsp:sp modelId="{23617593-E45B-4EA3-8657-D356585CF348}">
      <dsp:nvSpPr>
        <dsp:cNvPr id="0" name=""/>
        <dsp:cNvSpPr/>
      </dsp:nvSpPr>
      <dsp:spPr>
        <a:xfrm>
          <a:off x="4628802" y="4041229"/>
          <a:ext cx="2966368" cy="1533740"/>
        </a:xfrm>
        <a:prstGeom prst="rect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300 million upper middle class</a:t>
          </a:r>
          <a:endParaRPr lang="en-IN" sz="2400" kern="1200" dirty="0"/>
        </a:p>
      </dsp:txBody>
      <dsp:txXfrm>
        <a:off x="4628802" y="4041229"/>
        <a:ext cx="2966368" cy="1533740"/>
      </dsp:txXfrm>
    </dsp:sp>
    <dsp:sp modelId="{1F0BE020-47F6-4F36-8063-5902939F48F7}">
      <dsp:nvSpPr>
        <dsp:cNvPr id="0" name=""/>
        <dsp:cNvSpPr/>
      </dsp:nvSpPr>
      <dsp:spPr>
        <a:xfrm>
          <a:off x="304791" y="3991490"/>
          <a:ext cx="3110605" cy="15845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E-commerce                       € 11.41 bn           (2013) </a:t>
          </a:r>
          <a:endParaRPr lang="en-IN" sz="2400" kern="1200" dirty="0"/>
        </a:p>
      </dsp:txBody>
      <dsp:txXfrm>
        <a:off x="304791" y="3991490"/>
        <a:ext cx="3110605" cy="1584553"/>
      </dsp:txXfrm>
    </dsp:sp>
    <dsp:sp modelId="{BDD71E54-1B0D-4149-A4F6-7B6A07FA9F17}">
      <dsp:nvSpPr>
        <dsp:cNvPr id="0" name=""/>
        <dsp:cNvSpPr/>
      </dsp:nvSpPr>
      <dsp:spPr>
        <a:xfrm>
          <a:off x="4619379" y="1967775"/>
          <a:ext cx="2988040" cy="1996255"/>
        </a:xfrm>
        <a:prstGeom prst="rect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930 mn cell phone subscribers</a:t>
          </a:r>
          <a:endParaRPr lang="en-IN" sz="2400" kern="1200" dirty="0"/>
        </a:p>
      </dsp:txBody>
      <dsp:txXfrm>
        <a:off x="4619379" y="1967775"/>
        <a:ext cx="2988040" cy="1996255"/>
      </dsp:txXfrm>
    </dsp:sp>
    <dsp:sp modelId="{DE962FC5-DBAF-48CD-BFF7-5F7E1D8E4D71}">
      <dsp:nvSpPr>
        <dsp:cNvPr id="0" name=""/>
        <dsp:cNvSpPr/>
      </dsp:nvSpPr>
      <dsp:spPr>
        <a:xfrm>
          <a:off x="310218" y="1967775"/>
          <a:ext cx="3081471" cy="193623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300 </a:t>
          </a:r>
          <a:r>
            <a:rPr lang="en-US" sz="2400" kern="1200" dirty="0" err="1" smtClean="0"/>
            <a:t>mn</a:t>
          </a:r>
          <a:r>
            <a:rPr lang="en-US" sz="2400" kern="1200" dirty="0" smtClean="0"/>
            <a:t> Internet subscribers</a:t>
          </a:r>
          <a:endParaRPr lang="en-IN" sz="2400" kern="1200" dirty="0"/>
        </a:p>
      </dsp:txBody>
      <dsp:txXfrm>
        <a:off x="310218" y="1967775"/>
        <a:ext cx="3081471" cy="1936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26EAD-3076-488A-9825-D4FBF97ED9E9}">
      <dsp:nvSpPr>
        <dsp:cNvPr id="0" name=""/>
        <dsp:cNvSpPr/>
      </dsp:nvSpPr>
      <dsp:spPr>
        <a:xfrm rot="16200000">
          <a:off x="-191813" y="243096"/>
          <a:ext cx="4046565" cy="3595241"/>
        </a:xfrm>
        <a:prstGeom prst="flowChartManualOperati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Protech India Ltd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A-65, Sector-80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Noida Industrial Area Phase – II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NOIDA – 201 301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INDIA</a:t>
          </a:r>
          <a:endParaRPr lang="en-IN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5400000">
        <a:off x="33849" y="826747"/>
        <a:ext cx="3595241" cy="2427939"/>
      </dsp:txXfrm>
    </dsp:sp>
    <dsp:sp modelId="{9CEC09B3-F92C-40E2-B520-4E2FBF393D15}">
      <dsp:nvSpPr>
        <dsp:cNvPr id="0" name=""/>
        <dsp:cNvSpPr/>
      </dsp:nvSpPr>
      <dsp:spPr>
        <a:xfrm rot="5400000">
          <a:off x="3670269" y="234379"/>
          <a:ext cx="3991945" cy="3595241"/>
        </a:xfrm>
        <a:prstGeom prst="flowChartManualOperation">
          <a:avLst/>
        </a:prstGeom>
        <a:solidFill>
          <a:srgbClr val="72C4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6500" kern="1200" dirty="0"/>
        </a:p>
      </dsp:txBody>
      <dsp:txXfrm rot="5400000">
        <a:off x="3868621" y="834416"/>
        <a:ext cx="3595241" cy="2395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5984B-AEF2-48B7-B9A6-D04A6EAD5C12}">
      <dsp:nvSpPr>
        <dsp:cNvPr id="0" name=""/>
        <dsp:cNvSpPr/>
      </dsp:nvSpPr>
      <dsp:spPr>
        <a:xfrm rot="21300000">
          <a:off x="24978" y="2470509"/>
          <a:ext cx="8089588" cy="92638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BC9EB-B1EC-4349-914F-0552AA501FF6}">
      <dsp:nvSpPr>
        <dsp:cNvPr id="0" name=""/>
        <dsp:cNvSpPr/>
      </dsp:nvSpPr>
      <dsp:spPr>
        <a:xfrm>
          <a:off x="976745" y="293370"/>
          <a:ext cx="2441863" cy="234695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F129E-E40E-40F2-BE1F-0FD7141447F8}">
      <dsp:nvSpPr>
        <dsp:cNvPr id="0" name=""/>
        <dsp:cNvSpPr/>
      </dsp:nvSpPr>
      <dsp:spPr>
        <a:xfrm>
          <a:off x="4313958" y="0"/>
          <a:ext cx="2604654" cy="2464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38DC30"/>
              </a:solidFill>
            </a:rPr>
            <a:t>YOU HAVE WHAT WE DON’T</a:t>
          </a:r>
          <a:endParaRPr lang="en-IN" sz="2900" kern="1200" dirty="0">
            <a:solidFill>
              <a:srgbClr val="38DC30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2300" kern="1200" dirty="0"/>
        </a:p>
      </dsp:txBody>
      <dsp:txXfrm>
        <a:off x="4313958" y="0"/>
        <a:ext cx="2604654" cy="2464308"/>
      </dsp:txXfrm>
    </dsp:sp>
    <dsp:sp modelId="{18E67DC3-42D6-4F29-ADCB-5B97B65E654C}">
      <dsp:nvSpPr>
        <dsp:cNvPr id="0" name=""/>
        <dsp:cNvSpPr/>
      </dsp:nvSpPr>
      <dsp:spPr>
        <a:xfrm>
          <a:off x="4720936" y="3227070"/>
          <a:ext cx="2441863" cy="2346959"/>
        </a:xfrm>
        <a:prstGeom prst="upArrow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78F20-1829-40FC-9D4D-B36CB37B6E05}">
      <dsp:nvSpPr>
        <dsp:cNvPr id="0" name=""/>
        <dsp:cNvSpPr/>
      </dsp:nvSpPr>
      <dsp:spPr>
        <a:xfrm>
          <a:off x="1220931" y="3403091"/>
          <a:ext cx="2604654" cy="2464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7030A0"/>
              </a:solidFill>
            </a:rPr>
            <a:t>WE HAVE WHAT YOU DON’T</a:t>
          </a:r>
          <a:endParaRPr lang="en-IN" sz="2900" kern="1200" dirty="0">
            <a:solidFill>
              <a:srgbClr val="7030A0"/>
            </a:solidFill>
          </a:endParaRPr>
        </a:p>
      </dsp:txBody>
      <dsp:txXfrm>
        <a:off x="1220931" y="3403091"/>
        <a:ext cx="2604654" cy="2464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EAE5-94EE-4C5D-9C60-C76D3841767D}">
      <dsp:nvSpPr>
        <dsp:cNvPr id="0" name=""/>
        <dsp:cNvSpPr/>
      </dsp:nvSpPr>
      <dsp:spPr>
        <a:xfrm>
          <a:off x="474218" y="0"/>
          <a:ext cx="1692342" cy="173294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95370" tIns="20320" rIns="9537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WHAT YOU HAVE 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722056" y="253784"/>
        <a:ext cx="1196666" cy="1225377"/>
      </dsp:txXfrm>
    </dsp:sp>
    <dsp:sp modelId="{0E3A0569-9EEE-4AE2-884D-829F4DF2FDAF}">
      <dsp:nvSpPr>
        <dsp:cNvPr id="0" name=""/>
        <dsp:cNvSpPr/>
      </dsp:nvSpPr>
      <dsp:spPr>
        <a:xfrm>
          <a:off x="3276598" y="270"/>
          <a:ext cx="1732945" cy="1732945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95370" tIns="60960" rIns="95370" bIns="6096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4800" kern="1200" dirty="0"/>
        </a:p>
      </dsp:txBody>
      <dsp:txXfrm>
        <a:off x="3530382" y="254054"/>
        <a:ext cx="1225377" cy="1225377"/>
      </dsp:txXfrm>
    </dsp:sp>
    <dsp:sp modelId="{C03C8020-90EA-415C-AB0B-4B7D8890889A}">
      <dsp:nvSpPr>
        <dsp:cNvPr id="0" name=""/>
        <dsp:cNvSpPr/>
      </dsp:nvSpPr>
      <dsp:spPr>
        <a:xfrm>
          <a:off x="6477002" y="143709"/>
          <a:ext cx="1719757" cy="1468359"/>
        </a:xfrm>
        <a:prstGeom prst="ellipse">
          <a:avLst/>
        </a:prstGeom>
        <a:solidFill>
          <a:srgbClr val="20EC2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95370" tIns="17780" rIns="953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WORLD MARKET AT OUR DOOR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STEP</a:t>
          </a:r>
          <a:endParaRPr lang="en-IN" sz="1400" kern="1200" dirty="0">
            <a:solidFill>
              <a:schemeClr val="bg1"/>
            </a:solidFill>
          </a:endParaRPr>
        </a:p>
      </dsp:txBody>
      <dsp:txXfrm>
        <a:off x="6728855" y="358745"/>
        <a:ext cx="1216051" cy="1038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3F06-8FD5-4D91-94AA-88E2B4FD5C36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0FD64-A5FE-4EB4-AF5C-EC777075781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4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FD64-A5FE-4EB4-AF5C-EC77707578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http://www.tourismalliance.com/downloads/TA_365_390.pdf</a:t>
            </a:r>
          </a:p>
          <a:p>
            <a:r>
              <a:rPr lang="en-US" dirty="0" smtClean="0"/>
              <a:t>http://tourismalliance.com/downloads/TA_353_377.pdf</a:t>
            </a:r>
          </a:p>
          <a:p>
            <a:r>
              <a:rPr lang="en-US" dirty="0" smtClean="0"/>
              <a:t>http://www.tourismalliance.com/downloads/TA_327_353.pdf</a:t>
            </a:r>
          </a:p>
          <a:p>
            <a:r>
              <a:rPr lang="en-US" dirty="0" smtClean="0"/>
              <a:t>file:///C:/Users/Abc/Downloads/france2014.pdf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8164D-4436-4BFE-B61F-30EFC00DB8C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2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FD64-A5FE-4EB4-AF5C-EC77707578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FD64-A5FE-4EB4-AF5C-EC777075781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FD64-A5FE-4EB4-AF5C-EC777075781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FD64-A5FE-4EB4-AF5C-EC777075781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1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FD64-A5FE-4EB4-AF5C-EC777075781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08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FD64-A5FE-4EB4-AF5C-EC7770757815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0FD64-A5FE-4EB4-AF5C-EC7770757815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6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602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5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6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602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6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6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11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6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602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9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21E8FC7-2A8A-441E-9597-ABDE06C2942C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9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9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8150A4-C8A6-4D5B-A166-580D467BDC7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aul\Documents\INTERVIEW%20WITH%20MR.%20UMBERTO%20-%20HEAD%20OF%20PRODUCTION%20WITH%20BENETTON%20INDIA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6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2" y="280093"/>
            <a:ext cx="8534401" cy="6297814"/>
          </a:xfrm>
          <a:gradFill>
            <a:gsLst>
              <a:gs pos="0">
                <a:schemeClr val="accent3">
                  <a:tint val="50000"/>
                  <a:satMod val="300000"/>
                  <a:alpha val="48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EF802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pc="600" dirty="0" smtClean="0">
                <a:solidFill>
                  <a:srgbClr val="FF0000"/>
                </a:solidFill>
                <a:effectLst/>
                <a:latin typeface="Castellar" pitchFamily="18" charset="0"/>
              </a:rPr>
              <a:t>INDIA</a:t>
            </a:r>
            <a:r>
              <a:rPr lang="en-US" sz="3200" spc="600" dirty="0" smtClean="0">
                <a:solidFill>
                  <a:srgbClr val="F05618"/>
                </a:solidFill>
                <a:effectLst/>
                <a:latin typeface="Castellar" panose="020A0402060406010301" pitchFamily="18" charset="0"/>
              </a:rPr>
              <a:t> </a:t>
            </a:r>
            <a:r>
              <a:rPr lang="en-US" sz="2800" dirty="0" smtClean="0">
                <a:solidFill>
                  <a:srgbClr val="F05618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srgbClr val="F05618"/>
                </a:solidFill>
                <a:effectLst/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rgbClr val="F05618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srgbClr val="F05618"/>
                </a:solidFill>
                <a:effectLst/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A Land of Thousand Opportunities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A Joint Presentation by </a:t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Protech India Ltd and Protech Italia </a:t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in collaboration with</a:t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</a:rPr>
              <a:t>AIME, Italy, </a:t>
            </a:r>
            <a:r>
              <a:rPr lang="en-US" sz="2000" dirty="0" err="1" smtClean="0">
                <a:solidFill>
                  <a:schemeClr val="tx1"/>
                </a:solidFill>
                <a:effectLst/>
              </a:rPr>
              <a:t>Provex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, Italy, Camera Di </a:t>
            </a:r>
            <a:r>
              <a:rPr lang="en-US" sz="2000" dirty="0" err="1" smtClean="0">
                <a:solidFill>
                  <a:schemeClr val="tx1"/>
                </a:solidFill>
                <a:effectLst/>
              </a:rPr>
              <a:t>Commercio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Di Varese and </a:t>
            </a:r>
            <a:r>
              <a:rPr lang="en-US" sz="2000" dirty="0" err="1" smtClean="0">
                <a:solidFill>
                  <a:schemeClr val="tx1"/>
                </a:solidFill>
                <a:effectLst/>
              </a:rPr>
              <a:t>Banca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effectLst/>
              </a:rPr>
              <a:t>Credito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</a:rPr>
              <a:t>Cooperativo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  <a:effectLst/>
              </a:rPr>
              <a:t>Fidi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</a:rPr>
              <a:t>Altitalia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5"/>
            <a:ext cx="79248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INVESTMENTS BY INDIAN COMPANIES IN ITALY </a:t>
            </a:r>
            <a:endParaRPr lang="en-IN" sz="22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801" y="990600"/>
            <a:ext cx="7924799" cy="518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096000"/>
            <a:ext cx="21371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latin typeface="Georgia" panose="02040502050405020303" pitchFamily="18" charset="0"/>
              </a:rPr>
              <a:t>Source: Reserve Bank of India </a:t>
            </a:r>
            <a:endParaRPr lang="en-US" sz="1100" i="1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4478"/>
          <a:stretch>
            <a:fillRect/>
          </a:stretch>
        </p:blipFill>
        <p:spPr>
          <a:xfrm>
            <a:off x="685801" y="990603"/>
            <a:ext cx="7924802" cy="4876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457205"/>
            <a:ext cx="79248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INVESTMENTS BY INDIAN COMPANIES IN ITALY </a:t>
            </a:r>
            <a:endParaRPr lang="en-IN" sz="2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8124"/>
            <a:ext cx="8229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 FEW SUCCESS STORIES OF INDIAN COMPANIES INVESTING IN ITALY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770" y="1524005"/>
            <a:ext cx="5105400" cy="46782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LOYAL TEXTILES</a:t>
            </a:r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1600" dirty="0" smtClean="0"/>
              <a:t>A six decade old well established textile group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A vertically integrated company which is into ginning, spinning, weaving, knitting, finishing and garmenting of textiles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Joint Venture with Gruppo P&amp;P </a:t>
            </a:r>
            <a:r>
              <a:rPr lang="en-US" sz="1600" dirty="0" err="1" smtClean="0"/>
              <a:t>SpA</a:t>
            </a:r>
            <a:r>
              <a:rPr lang="en-US" sz="1600" dirty="0" smtClean="0"/>
              <a:t>, Italy for manufacture of protective wear garments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The Joint venture company manufactures around 2.5 mn pieces per year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Loyal Group has a 51% share holding in the company</a:t>
            </a:r>
            <a:endParaRPr lang="en-US" b="1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3074" name="Picture 2" descr="loyal Texttile Mi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10000"/>
            <a:ext cx="2819400" cy="2362200"/>
          </a:xfrm>
          <a:prstGeom prst="rect">
            <a:avLst/>
          </a:prstGeom>
          <a:noFill/>
        </p:spPr>
      </p:pic>
      <p:pic>
        <p:nvPicPr>
          <p:cNvPr id="3078" name="Picture 6" descr="Organic Cotton Yarns, Poly Cotton Yar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0"/>
            <a:ext cx="2819400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8124"/>
            <a:ext cx="8229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 FEW SUCCESS STORIES OF INDIAN COMPANIES INVESTING IN ITALY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868" y="1397875"/>
            <a:ext cx="5213132" cy="49859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TATA MOTORS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  </a:t>
            </a:r>
            <a:r>
              <a:rPr lang="en-US" sz="1500" dirty="0" smtClean="0">
                <a:solidFill>
                  <a:schemeClr val="bg1"/>
                </a:solidFill>
              </a:rPr>
              <a:t>One of the largest business houses of India</a:t>
            </a:r>
          </a:p>
          <a:p>
            <a:pPr>
              <a:buFont typeface="Arial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  Tata Group is into steel, automobiles, tea, IT, chemicals, consumer goods, materials, defence etc</a:t>
            </a:r>
          </a:p>
          <a:p>
            <a:pPr>
              <a:buFont typeface="Arial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  Acquired 80% equity stake in </a:t>
            </a:r>
            <a:r>
              <a:rPr lang="en-US" sz="1500" dirty="0" err="1" smtClean="0">
                <a:solidFill>
                  <a:schemeClr val="bg1"/>
                </a:solidFill>
              </a:rPr>
              <a:t>Trilix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Srl</a:t>
            </a:r>
            <a:r>
              <a:rPr lang="en-US" sz="1500" dirty="0" smtClean="0">
                <a:solidFill>
                  <a:schemeClr val="bg1"/>
                </a:solidFill>
              </a:rPr>
              <a:t>, Italy for Euro 1.85 mn. </a:t>
            </a:r>
          </a:p>
          <a:p>
            <a:pPr>
              <a:buFont typeface="Arial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  20% of the stake is held by the promoters of </a:t>
            </a:r>
            <a:r>
              <a:rPr lang="en-US" sz="1500" dirty="0" err="1" smtClean="0">
                <a:solidFill>
                  <a:schemeClr val="bg1"/>
                </a:solidFill>
              </a:rPr>
              <a:t>Trilix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Srl</a:t>
            </a:r>
            <a:r>
              <a:rPr lang="en-US" sz="1500" dirty="0" smtClean="0">
                <a:solidFill>
                  <a:schemeClr val="bg1"/>
                </a:solidFill>
              </a:rPr>
              <a:t>, Federico </a:t>
            </a:r>
            <a:r>
              <a:rPr lang="en-US" sz="1500" dirty="0" err="1" smtClean="0">
                <a:solidFill>
                  <a:schemeClr val="bg1"/>
                </a:solidFill>
              </a:rPr>
              <a:t>Muzio</a:t>
            </a:r>
            <a:r>
              <a:rPr lang="en-US" sz="1500" dirty="0" smtClean="0">
                <a:solidFill>
                  <a:schemeClr val="bg1"/>
                </a:solidFill>
              </a:rPr>
              <a:t> and </a:t>
            </a:r>
            <a:r>
              <a:rPr lang="en-US" sz="1500" dirty="0" err="1" smtClean="0">
                <a:solidFill>
                  <a:schemeClr val="bg1"/>
                </a:solidFill>
              </a:rPr>
              <a:t>Justyn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Norek</a:t>
            </a: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  </a:t>
            </a:r>
            <a:r>
              <a:rPr lang="en-US" sz="1500" dirty="0" err="1" smtClean="0">
                <a:solidFill>
                  <a:schemeClr val="bg1"/>
                </a:solidFill>
              </a:rPr>
              <a:t>Trilix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Srl</a:t>
            </a:r>
            <a:r>
              <a:rPr lang="en-US" sz="1500" dirty="0" smtClean="0">
                <a:solidFill>
                  <a:schemeClr val="bg1"/>
                </a:solidFill>
              </a:rPr>
              <a:t> is into design and engineering services to the automobile industry</a:t>
            </a:r>
          </a:p>
          <a:p>
            <a:pPr>
              <a:buFont typeface="Arial" pitchFamily="34" charset="0"/>
              <a:buChar char="•"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</a:rPr>
              <a:t>  Though a small deal in terms of size, the acquisition has enhanced the designing capabilities of the Tata Motors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98" y="4191000"/>
            <a:ext cx="28956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32" name="Picture 4" descr="Tata Motors unveils 8 model upgrad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4698" y="1600202"/>
            <a:ext cx="2667000" cy="260985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8124"/>
            <a:ext cx="8229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 FEW SUCCESS STORIES OF INDIAN COMPANIES INVESTING IN ITALY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1"/>
            <a:ext cx="5105400" cy="44319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ABELLON ENERGY ITALY </a:t>
            </a:r>
            <a:r>
              <a:rPr lang="en-US" sz="2000" b="1" dirty="0" err="1" smtClean="0">
                <a:solidFill>
                  <a:srgbClr val="00B050"/>
                </a:solidFill>
              </a:rPr>
              <a:t>Srl</a:t>
            </a:r>
            <a:endParaRPr lang="en-US" sz="2000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1600" dirty="0" smtClean="0">
                <a:solidFill>
                  <a:srgbClr val="00B050"/>
                </a:solidFill>
              </a:rPr>
              <a:t>The parent company was established in the year 2003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  The company deals is a clean and sustainable energy solution provider through bio energy including solid and liquid bio fuels, bio power etc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  </a:t>
            </a:r>
            <a:r>
              <a:rPr lang="en-US" sz="1600" dirty="0" err="1" smtClean="0">
                <a:solidFill>
                  <a:srgbClr val="00B050"/>
                </a:solidFill>
              </a:rPr>
              <a:t>Abellon</a:t>
            </a:r>
            <a:r>
              <a:rPr lang="en-US" sz="1600" dirty="0" smtClean="0">
                <a:solidFill>
                  <a:srgbClr val="00B050"/>
                </a:solidFill>
              </a:rPr>
              <a:t> Energy Italy </a:t>
            </a:r>
            <a:r>
              <a:rPr lang="en-US" sz="1600" dirty="0" err="1" smtClean="0">
                <a:solidFill>
                  <a:srgbClr val="00B050"/>
                </a:solidFill>
              </a:rPr>
              <a:t>Srl</a:t>
            </a:r>
            <a:r>
              <a:rPr lang="en-US" sz="1600" dirty="0" smtClean="0">
                <a:solidFill>
                  <a:srgbClr val="00B050"/>
                </a:solidFill>
              </a:rPr>
              <a:t> is wholly owned subsidiary company was founded in year 2009</a:t>
            </a:r>
          </a:p>
          <a:p>
            <a:endParaRPr lang="en-US" sz="16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  The company is into clean energy projects for reducing carbon dioxide emissions and development of bio mass power projects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1384" name="Picture 8" descr="http://www.proactiveinvestors.com/genera/img/companies/news/biomass350_4be170cb5b4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24001"/>
            <a:ext cx="2819400" cy="2209800"/>
          </a:xfrm>
          <a:prstGeom prst="rect">
            <a:avLst/>
          </a:prstGeom>
          <a:noFill/>
        </p:spPr>
      </p:pic>
      <p:sp>
        <p:nvSpPr>
          <p:cNvPr id="101386" name="AutoShape 10" descr="data:image/jpeg;base64,/9j/4AAQSkZJRgABAQAAAQABAAD/2wCEAAkGBxQSEhUUEhQVFhQXFBgYGBcXGBcVGBUZGBYXFxgXGBcYHCggGR0lHBgZITEhJSkrLi4uGB8zODMsNygtLisBCgoKDg0OGxAQGzQmICQsNCwsNDQvLCwvLSwsLCwsLCwsLDQ0LDcsLDQsLCwsLCwsLCwsLDQsLCwsLCwsLCwsLP/AABEIALsBDQMBIgACEQEDEQH/xAAbAAACAwEBAQAAAAAAAAAAAAAEBQECAwYAB//EAEMQAAIBAwMBBgQDBQYFAgcAAAECEQADIQQSMUEFEyJRYXEGMoGRobHBI0JS0fAHFGKC4fEVJDNykkNjFkSDorLC0v/EABoBAAMBAQEBAAAAAAAAAAAAAAECAwAEBQb/xAAyEQACAgICAQMBBgQHAQAAAAAAAQIRAyESMUEEE1EUBSJhkaGxMnGB8BVCUmLB4fEj/9oADAMBAAIRAxEAPwDohpzMERTS3aGw+gzNZXYkGeBQL9oNwK7ncjmVRB+0AJgUDtolySZNU21UmY7aqVrcrUFadIwOVqCtbFajbTpAB2Ws2Si9lVKU6ABMlUKUUyVQrVEAEZanT2lLDeYXqRkx6CtmSs2SqVoFnSdmmzbJdCDb2AGfmkT0HU1Ol7fd52ztEHZmciCJ6j0rm7KEkCYmq7jbcxyJEj7YIrnfpYtu9sss7VUD9oXN7ls586EK0ZfJYyefzrBlrugqVHO3bMCtUK0QVqhWqoAOVqpWtytV20RQcrVCtElaoVpgWDlaqVrcrUFaYAOVqpWiCtUK1gWYFartojZUFKJrBytQVomKqy1gWDFajZRG2o2VjWfVWDdZrLZToJGDGKF1lrPEYr5mMr0eg40L9lQUojbUFasiYPsqClEbagrTowKUqpSiilVK06ACla9kVuUqhSnQAZko1Ox2KbyYB4jMnE8Z4rHZU2LrW23KYIP5UZKVfdDFryZP2Vdz+zbHODQT2oMHFPP+O35YhstyY/KaWuhckkyxyZyTTY3P/PQJcf8AKZafTTMeIhSYGfvQ9lBuG7icxR2j1DWz4TE4JxxQx8xzVVdsGqQNq7IB8JkHif686tpOzHfO3w9STAojSaXvHClgsnnyrr+3tKluylq1whBaclicA/151LN6j23GC7Y+PHyuXg4bTdmm7eFtcBmieantTsZrVwIJJJgepmKc27FxDuSROCRHn9/OmfxH2cGKsGOE3AkxuOcAUH6lxyJXpr9RlhuL1sRdkfDbjUIl4bQcg4IaCMe/P2r6R2lo7dnTMqW1IKkHjMjzri7XxEd1pCkbFImcxzOeeJ5r6CpW5YB3BgVkEdZGK8z188vKMp9HRhUEmonwfV2CrlSIM8VD6G4E3lGCTG4ggZzX0XU2bVu7v2AsB4SQDBnn39a8uuMECM9Dx9q7/wDE3SqJH6NW7Z8xK1UrTPtHRsrtIJG75ogGc0GUr1oyUlaOCSadMGK1UrRJWoK04lg+2oK1uVqClYFg+2o2URtqNtEFg+2o20Rsr2ygaz69u+U4mqaoAxGcVuLUiKm5pSo3ef4V8sqTPX3Qr7s1XbTrT6MOmeQenMVCdkkvEHb51VZYq7E9t+BKVqCtdDqexVUTuPtFJilVx5IzWhZRcewUrVStElKqUqyJgpWqlaKKVQpToAKVqrLRRt1U26dAAylZstGNbrNkp0ACZaoUoxkrNkqiABlaOtdpmQXkwIjoR61iyVmyVpQjLsCm49EajVlsL4V8gTk+ZzQ1287ABmYgcAkmPatilVKU8YxQrk2D7jjn/TyrrtB8SWremS3BU7jMZP8A3exrlilVKUmb08MySkNjzSxu0OO2O0UuQUYyfcfegrGvjk5oEpVSlTXosajxHfqpN2GajWh56g0pu2xRBSqlKviwxx/wkZ5nPsFKVUpWXZt5ne8GMhLkLiIEfjR/d1WE1JWiUlTpghSoKUa1uszbp7FsE2VBSi+7qDbrWCwXZUbKK7uvd3WsFn2bs/s8FSx56ChtUCcMI8opxpLXEgzWzqFJaBxPtXxrzcZ32e8o6EOiDKdzGAMe9G2tftGBJ6Vjrr+8yBWWmTPMV0cFNcpIS60iLmqckzBkcUAbBPSnzaROR5VmLA4H3p4ZYx6QHBvsQ3LMGszbpxqbH3r2l7MLNDCB1noK6FmSjbJvG7pCU26zKU37Q0qo0LJEfjQZt1eE1JWico06AilUKUabdUNuqJi0BFKzZKOa3WbW6dMWgEpVGSjTbqhSmTAAtbrM26Oa3VDbp1IVoBNuqG3Rpt1U26bkLQCbdUNum1rs24/y23P+Ux9zA/GkvxJrxori27tttzWw4gqRBYrkz/hP4fSMvWYYunJWOsGRq0ixt1U26TN8XW+lp49SoxB/WPpWmh+JVu3Uti2RuMSWGME8RTR9ZhbpP9xXgyJXQzNuqm3Rpt1Xu66eRA57slP22pH/ALin7g002Vlo1/5i+NseG1mZnN0DEY4PXyph3dR9PL7n9X+7HzL735fsgQpVTbozu6r3dW5EQUWqq1qjNlQbdbkAD7uo7ujO7qO7ocjH2NNXn0obW6ktgYFcXb/tL0BiXZZ3TKnw7SQJPHiiR70F8Qf2n6ey9oWIvqwJuEFl2DhYxzMyPT1mvlFGCdnvW6o7Tu60VK+f6f8AtVs7jvtttMQRHUgGczgSeDxTbQ/2g6e5cS2cbgcgzmVAEdJLefSr+4hOLOt+poi0sDPWvmWp/tGNu5cV1AAODEx/MERXR9jfEhvMvVGgSM5zx/XSo5csYxK44Ns7RLKnnNEiue1OsZLu3eoUKDnnJOKa2NcpUmcAxXG8y1sr7bRfU9no5kjPpikGo0bJ8wiun30p7V1SmAfOuz0/qqlxvRGeK1YnNqs2t1rd11oQC6ySBzxPE+VY6XtOxdnu7qMRkgMJA8yOQPWvSWVHPwZU26za3Wzau3/ED4tv15isG7QsyB3tuSYA3LJPoJp1lQODKG3WbW6h+19PJHfW5HTcKgdpWWAKurKeoMgcGG8uRzTLMvkX22VNuqNbrHU9sIs+FjDbYETxPBo3sh11KlrZAgAkHpuBI49q0/VQgrk9GWGT0gU26J0OgdmVlUkBhmQOCJ5IqPifSPp9LdvIwLKvhGw871Tz/wAU8V88sfH+ttnwm3A3eEqWA3XA8/NBiAoPkPMknjzfaCnD/wCO3+N/9FYemaf3z6n8U9rmzpbuoCv4GXBhWBNwKCBnHi/Ovj3xl8S/3+7buG13ey0Lcb9+6Czbj4Vj5uM+9e7X+NdbqkNm5cBRyJtpbQbtpBGQpbBAOD0rPQdj2u5J1LXrd7MIuy4TkxNoKGt453N0nHA8nHBYlcuztbctIRE0Z2Zc7u7buHChh4jhchgMmBmD16Uz/uxtgHT27I6k3biPfEiR+yMKhnyBP50s1Fu5c7tb7MRcvRtBtgMttJMtg7juj5sQYnctWWammhXjtNM+obKqbdJOx+3bNu0Fu95HQd7cLZjDOCSYmImMekBJ2pd0LXS5u6xRiLaPc2qAgAILKTkAn5sya9OX2qk6UbOFehbVt0dHpV/5vUD/ANqx+d6mJt1y3ZfbumtEm0l1iyqpZ2YkhS5UsSBnxkeuPqyT4nU/+kxxOZEAzBPHkftWxfaMYxpxfn48u/kGT0cnK7X9oaMlRspO/wAWqrKO6MscYEYO3zz5/UGq3vizbJKJAIBJCLE45ExB596P+KLxF/oL9B/uX6jgpUbaTXPiy6rhNqhiAQN4Bg7ckAdBux/gbyqr/F9192QO7Pil9wXGZAPTxif8B8xSv7Tl4h+qD9DH/V+g87k+R+xrw07fwt9jXIf/ABLda214XLZVQehkGDgndEk7R/mqbPbmpZAyftJJ+RWYACOues+XHWkf2nk+F+YfoYfL/I4NblbWWkxIHqZj8Aaw3pjk854n35razkgKhnpAJn8642diGa6O311AH/03NaWtNaXPfn0i246z5+32pcHrQPS7G0NdXcS4SzXjJiT3bZgR/F1o/sH4jGiuIbdw3FkzKbI3AcEseorngp8jWN+y5MBT9o/OkaT0x1raR9M139pgLq72tx8WMcDCHOJOfaguwf7SnUt3xgM0wFlQvptzIwK+d90Z8TqORO5THpzXu4/hYHpgMf8A9cUntY6obnM+/D+0hGRRZttcJDAfuyVUtEtxxOelI+3PjcCVBi4phkZWlWHI3DwmDIwelfLexu0rlhwVvDAaAEZwJBGQwA6+c5NX12tuXbz3Tsm4WchQfnIJ4kwN0YniljBRkFttaQy7Z7cuXnLH5SQYnAMR5+1DL2uytuUBSVCyCcjqDBBzS9t5aBP+USeTGZ8q0u9nO7D9nfzJYbAxnzEHifervJFeSahJ+Bnc+I77QdwnfukTyOJk+WKjszRX9Xd22AGuBS8blTCkAmWIHJH3oO32PdJO2zqjGYKIvQdSROSeOn1ors7++6Vmu2Ld+2xRk3G0jHaxEgbiRyoztNK80X5GWKXwMbvYj2yy3mtpcHIa8MfRLbz/AOQpRqX7rPfWycfISTIOI8M1nqEu37pN4X23ElnusFVRmWYAAQBmB5YpXa1aJHh6e2YPXnmPKipJ+QOLXYxbte4xZpdiTJbCjiJP0x9q7j4R7L7Qe13lrVdwl4CdlvvHhAwALXIVOSPCfKuW0+pQWjcRQFS22H2s/LItxhGAHa2QOCQcQ1OOxfiK/dDXO7D27hUwrMhXYW8ClV8IMwRnAqWTJaY8cTtAnxRoNQm12e44bTm4Xu3jfeAbTtHCqRukAeXpS3sW5YFsFrW4sSZuXhbB6wEUiBjifzrotd2ibmmXTmzsAtm2DvJwVC8FR/CPsK5l9AndKozDuQVgkhgg244AKE/5vSljkVU2O8M0+g3W9sbUZbdxbaQQRp1G88jLY3dM7pz70t0+uVULW7YH7QA7yzue8DMPErLx3R5BPirdNEoUgkiQR+7Oev3A+1DXNKq23toXJZ7bk/s2I2JdUAeIc94fsKaM8YssWQcXte/dnatrdsLRByZA3Tu4MjM8z5ULqfiIt3JuAeDf4dpuLB2SfG8qfD8wMrtSPKpLNH/TaI+UKg4yACG+UHpPU5nNA3+zG3bhunJmFwZmIn9TWUsfkHtZPg6bRmzf7nu/Cjd8HCWzeG4tIOx/FBEzH060Hr+wdUwc6Z7Gqt4Ui0lneFXIDW2UGR6c89arp3a3pGtW/BcN9GBVRIUK+4ySepAiePrOWkV5m6bjEcM6ruE58NxG7xfv+VL7iW0xvZk9UI72uvW2dLgCswXcr2bQJjgEOkmPWrWO1rjlyWTcwO79lZ8QUdYTxCPwFdRqu19ZtKKovoVIA1Ci4ADOFPzcfxGMZ9eZfS6t1W2yi0imfBsXPmQp9fxpvdi14F9iSe7/ACD9RqLq2rDAoGDXEEWbUrsFtgR4PDIuRiPk9ajsu1qtSTb0674G8qiWwMeHcRAAPiAoq9bB0dqw2oJupqblzftZtqulpVAOZJZG648s1SxbuWxi8xH+G26Ej3WMUjypLQ6wNvf/AAHP2F2sDPd3pEQZQEQDAGZwKX9qaLtCype6NRbtggbi0DMAZVjycUy0Wpv2zut99ukwwZgZ9jz7EQfWnOu+KdRdtd3qLSshG1plS3vCwPsPpU16h30h36XWmcDpe1L/AHqg37xUuojvLkHxDpNe/wCLXYX9te+XpcfOTnmmP/DVVlYfusGEEmSDPMVjc7PEKs3CFECAn4koCePwq3uwsl9PNLobWlx8kE+gn0k9PzpL212mqEottWYCGLbiASATAnJ+se/RlrdYWUpbj5huLGJWcxn04pBdsgO7OdzMSSx4WSeJMsek4qWNW7ZabpVEFTthwZO3j+GelaL8R3RwLY/yn/8AqKgdnd4JkjjO3gfQ8/zoyx2NaEbtxnMsYUDgnw55wAeas3j8ojFZPDAP/iG95r/4itrPbF54/ZW7gHnaB98jI+9OtLbsrO1MDkgLiORMEn2nzq/98BVigRQu2WZZUA9f8Rice2aRyj4iUUZeZANvUFudLZ9pcjpiFPn70WgLf/K2V91LDHu4re922AhCLOfnaEgee1QD9zWWj7eAncRJyC4IAAiNskg5B5+lTfJrS/couKe3+xvbs+Vm2CP4bST92LVrZ/vE+EKqf4u5A9sbZpHr+3brAKDM8uhIPqFgfXjrVB21cVNm9sqTJwwE4zkngfc+tb25NeDe7BfJ1DPfxuuW1HmAony+SrJqrnH97PsHbB+orhtT2m7cnMRnpzBxHn+JrNFbaBMGZJ5noODnij9Prf7G+oXhHdq1w/8ArMfPM/oKsEY83DH0+8k5+1cI90Imzd1yfKY6x0j8ftbQXyvhyARxOW3HBxngDHWg8Drv9Ar1Kuq/U7W5qramDe8W04LAyGUiQg5xNK7XZ2jJeIYqCSN9ziYn1z70i1Ut4j8xAHnGMSfx+oqmhuhTBk4YnqSY8OJ9fxmmWJpabBLKm9xQ/tPp0JCSfBtIggEHxEEmJzHSJisNQbSQLKxJyAZLNJwZ6e3URSl7p3qoWBjcYmAD4j1giiBptsExvLiccDrzjBA4/Kjwrti876QY7jLqPEUyck4XanPJIA/l5C3LalVT+GGJMySc7R6kn/eilSVbMhiZPpkjbwB6exoW5f5A8KwADkEkN5+hP1iaEQyA9NdIcTJxLAiQOYGODn9K23bYzO5eeJ58+B61S9pj3rH1gjywJAI+ufepvONwJJMmMgwBkCOI6efWqaZNWkV/vDW13BmByI6KCPQ8+vrVm1d1A253IkAQTM8kDJ4j8apduHaQFiJM8AEdZPzcH8KGa5uXxEnIOOk4J98CilYrlXkbLeuAz3jTMQWLAHoftGKprGefExEqxP1Pl04P4UNcneegIbbMDiIIB49/KtraA72PiJgiOmflg4nr6waSq2PbehadUQCoLjPU/f6Vvo7rx858WOSSAAxJE8Hp51o+iO8gpEdCMtJ8J6kz6dPxllZQrd2xO3B2mAZxIz/X3qjafRNJp7M7r9PEeg3GQMH6xz9qwtX2Ew5BjoSJx+B9/L7vND8IazVKG7nYsfPeIsIBzuG+NwjqoNba/wCB9VZQOq2tUkyX07i8vQFYENOf4T+dJ7uNatWCpPaEKdouRDRPEkZnMHPrXrHadzcAXIWekD8uK17plRgwZHBGGJDceXQ/TrS8pIyfacGqJRYG5Kth112eN5JPkZafLxD1/WptX7iSFYj69On610vw38B6jUBHu/8ALWzlWfDPn920SGI29THSJrsbnwppLfgFm25HLMULE4+aTg+nSuTJ6vHB8ezox4Jz30cDeYIo3CWJwCQs8xPl5+fTGaDvDwl2IC7vDwSfUHp0yPtWhJdwTuzmBndE49f+3rW9xOBcYkwJGAOBjnA58/5W6E7CdK8qWPhAHBgk449BGMev0wu6mBAVjA5wskmMDrMYqEMKQfDM8t0GOSepPGT+VReuAE5yevBjPC+QnpS1sa9FbgO4gFpgAAGBzkeoBEQSBmvam7KEXCX/AIuAJ6L4T4RIGBwKgOzEhVIUCC/UgGYXyz7xnyqLOmXiCVGQI5Y/xSeMHGOPPFN/MX+QDbVmUhgVSDwSJIjzmB/P0xQ6aCPHNwniQYx6+h60b2jrVB2qJj6ifWPKOPShmRQFcuZMkkcmIwB6ZE/rTpsRpGSgFNxBJmIEIIgHJA/UTAoYWQSc7cEwTP8A91MLtq0GK7vDtkBZaGgHbM5zH86Acidqk8+USes/b/TNMmK0Y3BHl7jiiLN0megjnGIB/r61TWWtoEzMAwSJyJ45HSs1tzAAPE5/QD3pu0LtM2uMDBG4w0HoOPtR2k2yGgAAAl8ZwMSTwMfjQqsAGYkSR5zG0QIzzzn1q/ZSbyztJVREEyDmRPoMUkuikezzrMzIGYEE4jqfv6fnXtP4VMgFnMgTn0Hpic1rqNznauSQT0AAP+4GK9bsEKG6nnjAxgYwIx/vQvQ1bBjdbvQAIEQBHGOtHXfGoLGFnpALY2mT6gLA/lQ6WoBbHizB5gYPsJ88cedVBG2fmg452qqr8wAxPQSaz30Ba7HGiAdQWMkEk+KYYDwx7fyNYJp5UsUyD4VkAc8COeZnJk16wu5fU84ML1PWPT6Hg8F31Ozwgjd4VGScr5jIkxj2qLdMv2gLUabOW5ImOMECTAOc8+nIpfqkKwYyCIA990Ec+VfQuzewbVtTKIxA3XHuAsFkhtijq3rxge9NdNptNaYFNPZDqBDZlGJUZM8+XtFR+qUelY307ZwGl+Hr90bgqoGgL3hI6BsgAkZxEZz9Z0XwbdJIZ7cYwssxAJPBAiYrvdbet3DsJCsCT4BDHjAgmeffI9KGvWLajLOQwiC5JME+KIyAOZ/0pPqp/wAin08POznrfwta8Qe7cbxCCu1T1gAHccUXY7B09qFUBmJXduu5nIIgAASD5U/FuwObJcf97HdIkEcAjg/ymsBfsztS1t5JaG4ksZHpxkDmpvNOXlj+1BeBPf7Jtbw4aN3zHczgquCAY4k8/l0y1FiypZ9zkGJ2nqYg7ozGKcLplceF9rA4AUHIkwQRtjjP+1esWcDwDrMqqE5k8fpFD3Plh4fAkRLeGJedu08TgmJJkk5zMZ9qM018BtwdiYC5YkCcbgCBmCCKZ3XXbyrQIhVUSP4d0+Ex78VhaUhsYGPcRySAPWs52g8DK/bW4c21dQQB4tpIBJMef1E+LzofQaJbF7vbVtAw4bu1faZBEK/lxuB3flRytiIjPOAJ9uT1zWT6hjySegBjy6SeYk/pQUn14M8afYUvazhi7JZLHJZu9DkSOQXOcdMcVbSdqWVkrprILGSQUJbykm2D19eaWjUO0Qp+w6H3EcetQuvf+Fv/ABHT2ag4J/8AoVRy9p8SsGDBJJJjrxipgyZxH2mDMDqR64zVyvQDaOhzMcEjHuZ9aoj+EQo2iZkn25iScnj0r0zziTqgJ2qxJMCFIjiWk4+3SsH/AOo0Axw0eIz8xAYkbYJjHFbgmMHJOMfXA8hjH51leJxA6gCc8TwSfOsjMm27PBJAWIAUlhB8+PT7Vq7qCSY6ciMjqBzOJmOnSapfsyJkbRAxsCg+mDnNY6eyCA20lwABOcFj5md3P64miCzSzYCkHaqsTjwltscEknnitrywd7KgUuCo2+KAZMGNo/T0jNCmTAgZPDLMCMkE9DHr+U91LHcVAC7gANoXzJAPjJyc8yfOgwo8G2W3Pg7wtkqASMcSfyHnPNK7zQB5gYKwGLdCQvSfX2om7dDPtXABxuAAAjMAQBluPTnmrN2beuJ3tuxvsAhBcUHbPUgTMTInI8PpRVLsV76FmqtDYrAASMjJzO09cZB+9VDkySsgx8uAOpkcn/Srm6HhR1LYjM9Ovr9TNWAKCBJMnMY9RPpI+9VJg17qoAwASIHOByPejOy/EhUEr4sxmZ9SDAifsKDRW2k++Yicic0b2aCqcSd0gYkxjM4iZ/KhLoMf4hgAJIWJCgCcKo6AkHz55rS6FDKWlnxMRATBkiBEkx0MkgZgVASRJI3k8LJ6RAjJEE/6VtehvpGSRAAEYE4PXrzUGdCAdaoMwJg9OI5HP9fhQ1qYKrBMjOesZOfsPTriitRpysm5PBMEkAf5R9Pxon4f+Hrmom6o22hM3WgKOMiY3HIED8JpuSjG2xeLcjHsrczG0BvZoKiMsTzAxgfYAdOR2vZ3Ynctucq948ZO2yplQVgfMeJjoYnNG9mdmrpbYFpF3Hm4WWWzEkwZBJwOAATnqS+nJViHCEgy22XJIYNtBMecDOAMefn5c/J66OzHj4rfZp2bq1O7uju2DLDcVLs8bAesESfKRxNZdoWpUixMgSwGPF4QFBeJYt1IOBnIww7JYWrNy4+FtCQsgAAqRB82YgSf8RpR2jrGWwmUS5fCbRj9mGLOSSD0E5GIxPWudfxaKN/Ire425hMHvNqhJEz824zEbicceuaH1JBITIcgoCBtgMCAYEgcMZ9vQFjpNOzsAUlNrhgSy4MmNig9CQc/ux5zrrNEu9yyx8olPAsgbidgMkgs0kRMtMAZspqxWnQqurcQh2UEAQYmd52qFUMI/wDICeeDFaWHulEG17bMeG3AiUPiMEkKDGCY5kzRFnTBQSiKsGBzGWlW5kck4z4icTRfctlVBIKSZnPB8yAPSB1ouSAosW2rdwM0XpRRyYHA4JOGaSCSQM4ohlZmy5JMmOZzyQRwJ/AfVk/ZzN4ZUAAYI4zgR04aSTndkHg+Ts3JIgnJkknMkZgx09am8iHjCmIdRa2mACdzRHJBz9P6JrXTaVgskbTJ2k/XOecdf6DcdnZPiECIEKCeckzmfpVhoUETHXBbAAwcZPv7+dZ5VQ3EVmyenPkOszkcTx68j6XGiYNBiDxPT05x1605W0D4bYM5wFM8nAyPMZMZ+tbX9BcKp4SJwJgbRIA3AnGB0pPdGpCE6OGALAKBxkgkwY456fy5rBNKsD5SJPJ2xk4A9MdBTjUaBnwSPm8UMs8kRE8RmRz9KH/4YRzcC9BjdMeon+jTKf4grZwV66QTxEwZzMQeevHNRZueESsdMCAMjknH6/hWUDbJPnk/YRiB0H+9VVpHLczkQIxmOv0r2KPJsu12ZgZ4kk48+TE+mY9Kk3IIPJjpJ6D78evWsktMxCqTyBCiTkYUY5n+sYNu/D94wrfsgVB8ZiR4uonGIxyQaDcV2zK30hPe1hJPJztAnp1455j+dOfhfRPdZrrq3d/MAsDfsmQC8+GSAcEmYHWGXZfZ1m2VYkXGGfGQEBGJ2gjdM+sGMmKa6vtG4gN9pYN4LcL05CohmRAJx7yealky2uMUUhid8pMkfD6EMdloHYAPFed/FGRuYL1HiEegOKx1nYNobe5D32YyxturFUESSNwmfD4cgwT1rG7rbhVbmquNsLBls7AjEZhXJGN3y46EcDgm9rns2gltVQBFcolpZDshJXcB0JYzH5Goff8Akr934CtLoNPbVGGmRgCQ126S22MAFdsHJkBAZxOSRQ3xH8RW7dqzaVdwUT4QLSKQ3zJbGVMjjdifeV+h12rUKWIUm6LoZ47xsRsAKn5hIjBk0u7Z7b1Fzdb1MNuO4iZ2ScbYJC+2elPHE3Pe/wCokppR1r+gzOq0bIrG3cuEiN4tK0MBz+0gED5ciSc5zKnU9lW2Oy0ivcy0NuRoVQY2jA65heBzMkj4fRBprgBm4xBiJMLtZmLAYUKRxnDEkACly9oRvC3B4QdoYCcmCAxzxiOcnNPFNNqINUnIJt/Cdy4oLMEPJth0Y9R0MAnaYH581gvYfXT3BOQUuSLiEEzAIAOD+ftWls3GcqxRiSArXAFI8WRbZuAc43AGPWK3sdlaoKXKsqrMsw2TJMw1wyQInpEjJpucl3JA4xb0gTTaY2hBInIxt8zuEievMeUdK102n8e7xE/wjf6n2PU/U81cIbA2kbwIJ8L3N2WMMYAAEARznk4h7pe3xaCqLCITztgOxJgEbRiAODHMDnKzlLwrHhGPTCOzuxbZIu3lypkWzOSBy5jxQD8uT9iD0jW4QFl3QQQG8RImFYzM9DI8sZBNc3pPiDxKCuNogb1PizyCFVhHResQMmmrdu2SAheMjkjxR7TOWnHQehrhyKbezqi4paN3TPiwefmacY44wIEkkiB6UReuptG4qTIUlYYA8wMDM+Y6AmM1kby3F2owMruB3ckjkA4Jg8jAnyq6FBAHSAu6TkRhsZac+eI9osoV0aTcc3Sq2VO42yGLXHAOyGxxkwAZ9jQ+otI5a627cxkmIg5jbI3HAAziJ96NtbmGGA8wSogkQQBAngZjz4rddAg/6jSYiCZHvn2z7c0HKmZR8gGkthsQxbcTCzsXy3dBgD0xGJyQvZi5Yud3WNpjk4JB49+i8xRGp1CDamCGYoq9MDM8gAAeWJoY6hC0DjdJ6KOkmOTIGCeINLyl4GpeSEW0PkAk9SMTxBB49uu71zva1iKvhfdkEjnb68ZyI+tQCOdpJBkBZGMgEFoEyZPTPWqtowRuYgHkncY4OAAenlS68jUYPcLASzH1iAMSfwn+prR4LKIUTAkjHTqTny881hdfpEr4pA4BnIyMfqcVfT2VZwzl2LKCFMECJIxGGj16CmaBZZ7RDQWwd0KDgCQYJieADPqayuwF8IWQAMDDD+HwxjjPFF3iCBx4iPDg+UmDz0HXpQ1rxSVwMA9eJDZjJ4Ec45FBMJ4XQ8YlSsSdpAM5CmeQf6mrM0joem7bAieCIieBH5Vq2hbaCBEL1EnMGc4mfoZqj2UMdWxCggwBI468DGefehaMZck4UADg8deOgyfXjFCs56lV+4mPYjER96NACgx0WDIWST6nH9TjmpTSG4SYJ9cAefhk8UydAZ8tdQeSI+/9YrVtGSAT8pGOZbpMDnNM/wDh9tEiCGkeJp3EyeLZiAPP/WmzCAhG4A8qYDPjDMW+VY6iWgY8q9mWX4PMjj+TLsHSGyVLWl3MCVMy4URJgjwzIE+nWYojVXSA4s7A5KkSzXRsjxO+JYzgSYy3E1l2lbuXFC2nFoHDOQ2Fg/L1mJMnmfKstqFtlsHx8mYc/wCKOFEg9eh9BXP27ZZaVDXsfTnx3NUyMQNofbncAcLbgkbY56RgDFc78UfFRLRYICEFQwyVggmJyJgc5x9iO2+0O605tLbksQPDOTPzFhkLC/LjoYiuLfSXHIARifTxR1zzt6nPkfKq4cSb5SI5cjS4xOx7J7Ma7aDMUe4SCGYNdIQndIU4EhpGAZnMce7f1jKyYISA28naxCjBbaMyBxMcY87dn3mSwqWQS1u0v76iyrNvbJnxZMn6mZFc1/drtxtxVnAYlmJBGfD4WyNoA9hWjG5Nt6M3UUl2dF2ZrWdnZUO4KWBckSGVhkhQGPGBHPkCCl7b1Vvd/wBOCdztDzMmQC/BxJMDnAqw765buyoW2GYbtwAaNx7pdx44AA4A96H1dpjlBvZlgQAFU7c7VV5AALSxkYn2eMUpWJJtxNrVgw6W9yZEzKmIkHakzu6k8AVfSdj7V3MhuHjcwwIxG2ZP5+1dJ8O/D1tra2ye9LIGPdOVLAzuIkSBtVVBJzPAABpP27NnAtb3LNCopCWk3sQgJWTHBPnOTyZrLylxiV4JK5BFpxbWUtlHSSWB2mAYLTkkAdeOZpd2j2/e1R7rFvByqxIBH7y+LxEAsOCQMTUFGQMNvjVgzYkeZtuSZ2qScdSBEULeKyN+4iGLFWBgEwAwAgARmOPfIaMVd9sE26roNs2beFASbYG9ywkkbj4TxIJXHP3il+rtkkKx2ypKDcrFv3ssCcERieg9KJsaoRkbGBZiCAS0CQS2yNkkc8wOeqe8tq053TelTj5FkiJ3AkmPpx9KpBOxJyVB1zQg2xubxt8phj5EgLBYkT+fGaO0NqAC1zgiGgHZ4hz+8R+o+tBdnK1xZ3G2plQWyNhnftAzkzJHnFM9O1qz4Ffe0S0iTGdtsCcnpM4meDSzb6GgldkXdcVUy4a2L0QS+Z6kDaVnJMmMEeQo1tc6hxaRmAQynjdCQpyyses9D0ifPlv+LgO82xBMwZlTjoxPlnrXV6Tt93UEg4hgpUMDHBAOOZxkzHNTyY3HwPjmpeRrfuXSCyOisYZTk7QCrEKCsZjnPvxNNN2iz5hmGF5USJ8TdAR4SMZM5oYal2VpA2Ou7wAqd0/LLHDwcgQI20PobEEqSQJACksQxMkwSfPGI+Uesc3FVs6LdjUdpgISWEACCCeGJA46TAkfrNV1OoIO08rwQIAnOSuAY6j1Ptjc0XVGgSZAEiOZJx0ED/U1vobCqV3EXC0grvCADmdu6SxwZ9uMyr4rY6cjVtSxbaN0SqgTuJaCVTIxJnOBKn1FUUMwwGltkSjGWKsNoIbkyTOQN3pNb277WizW7e0gFTcuBS7/ADSMwSoluT1HI4voe2SzJca2FG0SGIUpLS8jbORMCYj2pN+EZtldFbuA2lLBld3XYQ4IC/MhK7hMqf4Rgj3I7b15R9qAYfiCxAECF2wZPE9I+y/vIuF3KbQdwjaCrSTLgtk+W0dM9KEh7u5iFKhoIaBIyRB6EenviK3G3bBuqHGh7eYglihEkCV27Y/d4OckmR+hr1v4jsNcO25IEjaW25HzHd1zC9Z+tLF7LPFtAJE8MZheSREZkbfXyqX0MbZRd1xonHiMepJkLv64BP13DHYVyQTqfiJT+z23HK/vHcoJHqAQw5BiYgmMUQe1EgM4YKAzFg2IkyCcdT1g56TS5ez7jQQpGI+QQQMjJ84BgyDAqX7NvbRE/vEAlQII4AncAMjJOAPU1uOP+2a5Dsa9jtZFWd2SsnygzgsM+nXmhtRqdVM7rSA8Bg5n7OIPHnSN9LfKqMsq9SyE4xGDkZAx06dKG0+m1LzubbBMSd4M87dsQMeXWssUVu0bm+qMXst3kqqbgD+1MgJn5oEb2g9MRGYxRNp53PuLlSQXcwN0SSBmABPvH3G7TYylv9x3VWHG4ECQTzmn93SIjpbVQEziPI4zzOOa7560zjjsA72WZAu+SO8JViAP3kQW4ZgB+8SDkAGMAK5ZVQ6BnUzlpIRhunaCAS20AEr7QB09pFmxckt88fMwgFhgQccmmti0LRtqnhWbQjMeJSW58yKRviHsTdvO1i2qoWAMywQKpwQRPMwRySYxxyq7E1LFmAmCCGfcQQW+WTz4jjGTj6uu1lDXW3BTsLbcDGGOcZ4HPlVOwY71hCwLKMPCuG37Z48h+vNVTqH4k3G5k9jPu/5ZRCyysAwJWCWYncMSVzJEBD9ctd2q9u3tt2+7QMyjC+IqxJcXFAz4vw9xTOxcP7f1dgcCCBbkAjqPSheztW722DNgq3ywnyooWNsQAMQOlT7dtFGqVWCsLNpEtuUN+4D3p7rfsJBZTDgyRuEkCcR5mrdm6Lu7pE3j3sbiQtkhd0bGeCegJUQMZDCub7M8WrtKSYZkDZMkMonPPWuv+H0F5rwu+MI6hd2So3Wpg8/71TIuKJ42pMIt6o27guqJd28CIykBeVtgkg/ujrn2ApZe7S1N28/eP8p+UQQyAkBSEYgEF8e55rlr+qdrp3MTluvEMYjy4FdTokC3MACb1teOh3kx5cDIz0pXjUNseOTm9AOqvBW3KgwsxAlnOCwCr5Sc8QfQUuguzNcchduVAkqDkLAieQI644AMdD8Xdn27bEIsSxnJJO0AjJM0i7PsLExkr1k/uT1p8ck48kLNPlxBV7RQkgpywwSdsYABzgff9K9pV8bKwGwEkEJOcEBTyMxwR+IrPtOwqKu0Ac//AJEVpp/3PdvwZf5mrarRHfKmG39K9wfsUYqhUDgEM0hV8WSZ3SAPwrfQuQ5bahcIFUAIrb8t4Z5jOYj1pix2NsUAKgG0ADw+K2ZB5nPPNHae4WbTK0EOibpAO6YOSc/yrllk10dSx7uxPbWyMm2jvJaRJBBnbzC/MkTHnIgzRQzDJIiRiNwKrOOQIwPI+Ekg0ZoD3QcpgiEBIDELuY7QWmBJP3onse8xu6hyZZr72yepUWwQPueeePKpyn2x4w6XyLb+ovlQLgULAAG+Gk8namZzBnHrJistPe2naWyWX5QCR/hUSATx1/Cn2r0Ft1CMsqxSRJEyByQZ6/SseyOy7SXbgVSMN+83QMB1pPcjx6HcZWZae83zFCwbcBgzu/dJ8ICyTyOhPkYN2W7ieJfIsAfD0kBRIzDYGMnMzVb6gNcfloTJyc3G8/YV0XZygKhAAlUbAAy2wEgDj5jx6eQiE51tFFHdHManTrs3AkRgL8y7s9Q+MT1HtWZsXH2hUDSwUiCuycywzMdZiPpBfOoOpRCAVdSzAiRPdg4njPQYqOzv2t7UB87Au390iQ0yVgn68Rit7jSv8LM0BNpQhgMh2rgoGj1AIliJjGT+mF+4ysMAPLQRu2nGct1yD1GIOeOi7LY3bKtcJZhJkkzJtgz68n2mgNZbGwYHnPJkxmeaRT3TGa1oQafUXrp2sp2mfIcNwWxMMAPU9OlGaiwFWWJJGdwXxEglsRywgY548601VkW5ZMEuqnJMhoJwcdOea2vXSFaDEEiOkbB04p3K2qMlrZjavtgBiq7Qcl9oPMiRAkRyOnXJrVO0GUBSM7p3KQxYEsRuK9eRS1BLODMKTGSCIYRkZonUN4rbdXtkt6meY/H3is4o10Ql4tcjYOAeNwEDkyCFOeec/QE98REuwJAyoTI9S2eZ/wBKD7Rulbp2mMKfxGPUenFYdo32JMmYuXFEgGAGED8aKhyoDl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https://s3.amazonaws.com/static.texastribune.org/media/images/biomass001_jpg_800x1000_q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86205"/>
            <a:ext cx="2819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8124"/>
            <a:ext cx="8229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FAILURE STORY OF AN INDIAN COMPANY INVESTING IN ITALY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4"/>
            <a:ext cx="5257800" cy="51090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GAMMON INDIA LTD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Gammon India is one of the largest  infrastructure construction company  in India dealing in EPC contracts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They have presence in all sectors of civil engineering and design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 The company entered into a technical collaboration with </a:t>
            </a:r>
            <a:r>
              <a:rPr lang="en-US" sz="1600" dirty="0" err="1" smtClean="0">
                <a:solidFill>
                  <a:schemeClr val="bg1"/>
                </a:solidFill>
              </a:rPr>
              <a:t>Cidade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Tensacciai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Srl</a:t>
            </a:r>
            <a:r>
              <a:rPr lang="en-US" sz="1600" dirty="0" smtClean="0">
                <a:solidFill>
                  <a:schemeClr val="bg1"/>
                </a:solidFill>
              </a:rPr>
              <a:t> Italy for execution of EPC contracts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The company is now disinvesting its non core business and disposing off its idle equipment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Reasons for failure have been given as: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Weak order booking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Paucity of working capital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Weakening of Euro against the Dollar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 Uncertain political climate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1386" name="AutoShape 10" descr="data:image/jpeg;base64,/9j/4AAQSkZJRgABAQAAAQABAAD/2wCEAAkGBxQSEhUUEhQVFhQXFBgYGBcXGBcVGBUZGBYXFxgXGBcYHCggGR0lHBgZITEhJSkrLi4uGB8zODMsNygtLisBCgoKDg0OGxAQGzQmICQsNCwsNDQvLCwvLSwsLCwsLCwsLDQ0LDcsLDQsLCwsLCwsLCwsLDQsLCwsLCwsLCwsLP/AABEIALsBDQMBIgACEQEDEQH/xAAbAAACAwEBAQAAAAAAAAAAAAAEBQECAwYAB//EAEMQAAIBAwMBBgQDBQYFAgcAAAECEQADIQQSMUEFEyJRYXEGMoGRobHBI0JS0fAHFGKC4fEVJDNykkNjFkSDorLC0v/EABoBAAMBAQEBAAAAAAAAAAAAAAECAwAEBQb/xAAyEQACAgICAQMBBgQHAQAAAAAAAQIRAyESMUEEE1EUBSJhkaGxMnGB8BVCUmLB4fEj/9oADAMBAAIRAxEAPwDohpzMERTS3aGw+gzNZXYkGeBQL9oNwK7ncjmVRB+0AJgUDtolySZNU21UmY7aqVrcrUFadIwOVqCtbFajbTpAB2Ws2Si9lVKU6ABMlUKUUyVQrVEAEZanT2lLDeYXqRkx6CtmSs2SqVoFnSdmmzbJdCDb2AGfmkT0HU1Ol7fd52ztEHZmciCJ6j0rm7KEkCYmq7jbcxyJEj7YIrnfpYtu9sss7VUD9oXN7ls586EK0ZfJYyefzrBlrugqVHO3bMCtUK0QVqhWqoAOVqpWtytV20RQcrVCtElaoVpgWDlaqVrcrUFaYAOVqpWiCtUK1gWYFartojZUFKJrBytQVomKqy1gWDFajZRG2o2VjWfVWDdZrLZToJGDGKF1lrPEYr5mMr0eg40L9lQUojbUFasiYPsqClEbagrTowKUqpSiilVK06ACla9kVuUqhSnQAZko1Ox2KbyYB4jMnE8Z4rHZU2LrW23KYIP5UZKVfdDFryZP2Vdz+zbHODQT2oMHFPP+O35YhstyY/KaWuhckkyxyZyTTY3P/PQJcf8AKZafTTMeIhSYGfvQ9lBuG7icxR2j1DWz4TE4JxxQx8xzVVdsGqQNq7IB8JkHif686tpOzHfO3w9STAojSaXvHClgsnnyrr+3tKluylq1whBaclicA/151LN6j23GC7Y+PHyuXg4bTdmm7eFtcBmieantTsZrVwIJJJgepmKc27FxDuSROCRHn9/OmfxH2cGKsGOE3AkxuOcAUH6lxyJXpr9RlhuL1sRdkfDbjUIl4bQcg4IaCMe/P2r6R2lo7dnTMqW1IKkHjMjzri7XxEd1pCkbFImcxzOeeJ5r6CpW5YB3BgVkEdZGK8z188vKMp9HRhUEmonwfV2CrlSIM8VD6G4E3lGCTG4ggZzX0XU2bVu7v2AsB4SQDBnn39a8uuMECM9Dx9q7/wDE3SqJH6NW7Z8xK1UrTPtHRsrtIJG75ogGc0GUr1oyUlaOCSadMGK1UrRJWoK04lg+2oK1uVqClYFg+2o2URtqNtEFg+2o20Rsr2ygaz69u+U4mqaoAxGcVuLUiKm5pSo3ef4V8sqTPX3Qr7s1XbTrT6MOmeQenMVCdkkvEHb51VZYq7E9t+BKVqCtdDqexVUTuPtFJilVx5IzWhZRcewUrVStElKqUqyJgpWqlaKKVQpToAKVqrLRRt1U26dAAylZstGNbrNkp0ACZaoUoxkrNkqiABlaOtdpmQXkwIjoR61iyVmyVpQjLsCm49EajVlsL4V8gTk+ZzQ1287ABmYgcAkmPatilVKU8YxQrk2D7jjn/TyrrtB8SWremS3BU7jMZP8A3exrlilVKUmb08MySkNjzSxu0OO2O0UuQUYyfcfegrGvjk5oEpVSlTXosajxHfqpN2GajWh56g0pu2xRBSqlKviwxx/wkZ5nPsFKVUpWXZt5ne8GMhLkLiIEfjR/d1WE1JWiUlTpghSoKUa1uszbp7FsE2VBSi+7qDbrWCwXZUbKK7uvd3WsFn2bs/s8FSx56ChtUCcMI8opxpLXEgzWzqFJaBxPtXxrzcZ32e8o6EOiDKdzGAMe9G2tftGBJ6Vjrr+8yBWWmTPMV0cFNcpIS60iLmqckzBkcUAbBPSnzaROR5VmLA4H3p4ZYx6QHBvsQ3LMGszbpxqbH3r2l7MLNDCB1noK6FmSjbJvG7pCU26zKU37Q0qo0LJEfjQZt1eE1JWico06AilUKUabdUNuqJi0BFKzZKOa3WbW6dMWgEpVGSjTbqhSmTAAtbrM26Oa3VDbp1IVoBNuqG3Rpt1U26bkLQCbdUNum1rs24/y23P+Ux9zA/GkvxJrxori27tttzWw4gqRBYrkz/hP4fSMvWYYunJWOsGRq0ixt1U26TN8XW+lp49SoxB/WPpWmh+JVu3Uti2RuMSWGME8RTR9ZhbpP9xXgyJXQzNuqm3Rpt1Xu66eRA57slP22pH/ALin7g002Vlo1/5i+NseG1mZnN0DEY4PXyph3dR9PL7n9X+7HzL735fsgQpVTbozu6r3dW5EQUWqq1qjNlQbdbkAD7uo7ujO7qO7ocjH2NNXn0obW6ktgYFcXb/tL0BiXZZ3TKnw7SQJPHiiR70F8Qf2n6ey9oWIvqwJuEFl2DhYxzMyPT1mvlFGCdnvW6o7Tu60VK+f6f8AtVs7jvtttMQRHUgGczgSeDxTbQ/2g6e5cS2cbgcgzmVAEdJLefSr+4hOLOt+poi0sDPWvmWp/tGNu5cV1AAODEx/MERXR9jfEhvMvVGgSM5zx/XSo5csYxK44Ns7RLKnnNEiue1OsZLu3eoUKDnnJOKa2NcpUmcAxXG8y1sr7bRfU9no5kjPpikGo0bJ8wiun30p7V1SmAfOuz0/qqlxvRGeK1YnNqs2t1rd11oQC6ySBzxPE+VY6XtOxdnu7qMRkgMJA8yOQPWvSWVHPwZU26za3Wzau3/ED4tv15isG7QsyB3tuSYA3LJPoJp1lQODKG3WbW6h+19PJHfW5HTcKgdpWWAKurKeoMgcGG8uRzTLMvkX22VNuqNbrHU9sIs+FjDbYETxPBo3sh11KlrZAgAkHpuBI49q0/VQgrk9GWGT0gU26J0OgdmVlUkBhmQOCJ5IqPifSPp9LdvIwLKvhGw871Tz/wAU8V88sfH+ttnwm3A3eEqWA3XA8/NBiAoPkPMknjzfaCnD/wCO3+N/9FYemaf3z6n8U9rmzpbuoCv4GXBhWBNwKCBnHi/Ovj3xl8S/3+7buG13ey0Lcb9+6Czbj4Vj5uM+9e7X+NdbqkNm5cBRyJtpbQbtpBGQpbBAOD0rPQdj2u5J1LXrd7MIuy4TkxNoKGt453N0nHA8nHBYlcuztbctIRE0Z2Zc7u7buHChh4jhchgMmBmD16Uz/uxtgHT27I6k3biPfEiR+yMKhnyBP50s1Fu5c7tb7MRcvRtBtgMttJMtg7juj5sQYnctWWammhXjtNM+obKqbdJOx+3bNu0Fu95HQd7cLZjDOCSYmImMekBJ2pd0LXS5u6xRiLaPc2qAgAILKTkAn5sya9OX2qk6UbOFehbVt0dHpV/5vUD/ANqx+d6mJt1y3ZfbumtEm0l1iyqpZ2YkhS5UsSBnxkeuPqyT4nU/+kxxOZEAzBPHkftWxfaMYxpxfn48u/kGT0cnK7X9oaMlRspO/wAWqrKO6MscYEYO3zz5/UGq3vizbJKJAIBJCLE45ExB596P+KLxF/oL9B/uX6jgpUbaTXPiy6rhNqhiAQN4Bg7ckAdBux/gbyqr/F9192QO7Pil9wXGZAPTxif8B8xSv7Tl4h+qD9DH/V+g87k+R+xrw07fwt9jXIf/ABLda214XLZVQehkGDgndEk7R/mqbPbmpZAyftJJ+RWYACOues+XHWkf2nk+F+YfoYfL/I4NblbWWkxIHqZj8Aaw3pjk854n35razkgKhnpAJn8642diGa6O311AH/03NaWtNaXPfn0i246z5+32pcHrQPS7G0NdXcS4SzXjJiT3bZgR/F1o/sH4jGiuIbdw3FkzKbI3AcEseorngp8jWN+y5MBT9o/OkaT0x1raR9M139pgLq72tx8WMcDCHOJOfaguwf7SnUt3xgM0wFlQvptzIwK+d90Z8TqORO5THpzXu4/hYHpgMf8A9cUntY6obnM+/D+0hGRRZttcJDAfuyVUtEtxxOelI+3PjcCVBi4phkZWlWHI3DwmDIwelfLexu0rlhwVvDAaAEZwJBGQwA6+c5NX12tuXbz3Tsm4WchQfnIJ4kwN0YniljBRkFttaQy7Z7cuXnLH5SQYnAMR5+1DL2uytuUBSVCyCcjqDBBzS9t5aBP+USeTGZ8q0u9nO7D9nfzJYbAxnzEHifervJFeSahJ+Bnc+I77QdwnfukTyOJk+WKjszRX9Xd22AGuBS8blTCkAmWIHJH3oO32PdJO2zqjGYKIvQdSROSeOn1ors7++6Vmu2Ld+2xRk3G0jHaxEgbiRyoztNK80X5GWKXwMbvYj2yy3mtpcHIa8MfRLbz/AOQpRqX7rPfWycfISTIOI8M1nqEu37pN4X23ElnusFVRmWYAAQBmB5YpXa1aJHh6e2YPXnmPKipJ+QOLXYxbte4xZpdiTJbCjiJP0x9q7j4R7L7Qe13lrVdwl4CdlvvHhAwALXIVOSPCfKuW0+pQWjcRQFS22H2s/LItxhGAHa2QOCQcQ1OOxfiK/dDXO7D27hUwrMhXYW8ClV8IMwRnAqWTJaY8cTtAnxRoNQm12e44bTm4Xu3jfeAbTtHCqRukAeXpS3sW5YFsFrW4sSZuXhbB6wEUiBjifzrotd2ibmmXTmzsAtm2DvJwVC8FR/CPsK5l9AndKozDuQVgkhgg244AKE/5vSljkVU2O8M0+g3W9sbUZbdxbaQQRp1G88jLY3dM7pz70t0+uVULW7YH7QA7yzue8DMPErLx3R5BPirdNEoUgkiQR+7Oev3A+1DXNKq23toXJZ7bk/s2I2JdUAeIc94fsKaM8YssWQcXte/dnatrdsLRByZA3Tu4MjM8z5ULqfiIt3JuAeDf4dpuLB2SfG8qfD8wMrtSPKpLNH/TaI+UKg4yACG+UHpPU5nNA3+zG3bhunJmFwZmIn9TWUsfkHtZPg6bRmzf7nu/Cjd8HCWzeG4tIOx/FBEzH060Hr+wdUwc6Z7Gqt4Ui0lneFXIDW2UGR6c89arp3a3pGtW/BcN9GBVRIUK+4ySepAiePrOWkV5m6bjEcM6ruE58NxG7xfv+VL7iW0xvZk9UI72uvW2dLgCswXcr2bQJjgEOkmPWrWO1rjlyWTcwO79lZ8QUdYTxCPwFdRqu19ZtKKovoVIA1Ci4ADOFPzcfxGMZ9eZfS6t1W2yi0imfBsXPmQp9fxpvdi14F9iSe7/ACD9RqLq2rDAoGDXEEWbUrsFtgR4PDIuRiPk9ajsu1qtSTb0674G8qiWwMeHcRAAPiAoq9bB0dqw2oJupqblzftZtqulpVAOZJZG648s1SxbuWxi8xH+G26Ej3WMUjypLQ6wNvf/AAHP2F2sDPd3pEQZQEQDAGZwKX9qaLtCype6NRbtggbi0DMAZVjycUy0Wpv2zut99ukwwZgZ9jz7EQfWnOu+KdRdtd3qLSshG1plS3vCwPsPpU16h30h36XWmcDpe1L/AHqg37xUuojvLkHxDpNe/wCLXYX9te+XpcfOTnmmP/DVVlYfusGEEmSDPMVjc7PEKs3CFECAn4koCePwq3uwsl9PNLobWlx8kE+gn0k9PzpL212mqEottWYCGLbiASATAnJ+se/RlrdYWUpbj5huLGJWcxn04pBdsgO7OdzMSSx4WSeJMsek4qWNW7ZabpVEFTthwZO3j+GelaL8R3RwLY/yn/8AqKgdnd4JkjjO3gfQ8/zoyx2NaEbtxnMsYUDgnw55wAeas3j8ojFZPDAP/iG95r/4itrPbF54/ZW7gHnaB98jI+9OtLbsrO1MDkgLiORMEn2nzq/98BVigRQu2WZZUA9f8Rice2aRyj4iUUZeZANvUFudLZ9pcjpiFPn70WgLf/K2V91LDHu4re922AhCLOfnaEgee1QD9zWWj7eAncRJyC4IAAiNskg5B5+lTfJrS/couKe3+xvbs+Vm2CP4bST92LVrZ/vE+EKqf4u5A9sbZpHr+3brAKDM8uhIPqFgfXjrVB21cVNm9sqTJwwE4zkngfc+tb25NeDe7BfJ1DPfxuuW1HmAony+SrJqrnH97PsHbB+orhtT2m7cnMRnpzBxHn+JrNFbaBMGZJ5noODnij9Prf7G+oXhHdq1w/8ArMfPM/oKsEY83DH0+8k5+1cI90Imzd1yfKY6x0j8ftbQXyvhyARxOW3HBxngDHWg8Drv9Ar1Kuq/U7W5qramDe8W04LAyGUiQg5xNK7XZ2jJeIYqCSN9ziYn1z70i1Ut4j8xAHnGMSfx+oqmhuhTBk4YnqSY8OJ9fxmmWJpabBLKm9xQ/tPp0JCSfBtIggEHxEEmJzHSJisNQbSQLKxJyAZLNJwZ6e3URSl7p3qoWBjcYmAD4j1giiBptsExvLiccDrzjBA4/Kjwrti876QY7jLqPEUyck4XanPJIA/l5C3LalVT+GGJMySc7R6kn/eilSVbMhiZPpkjbwB6exoW5f5A8KwADkEkN5+hP1iaEQyA9NdIcTJxLAiQOYGODn9K23bYzO5eeJ58+B61S9pj3rH1gjywJAI+ufepvONwJJMmMgwBkCOI6efWqaZNWkV/vDW13BmByI6KCPQ8+vrVm1d1A253IkAQTM8kDJ4j8apduHaQFiJM8AEdZPzcH8KGa5uXxEnIOOk4J98CilYrlXkbLeuAz3jTMQWLAHoftGKprGefExEqxP1Pl04P4UNcneegIbbMDiIIB49/KtraA72PiJgiOmflg4nr6waSq2PbehadUQCoLjPU/f6Vvo7rx858WOSSAAxJE8Hp51o+iO8gpEdCMtJ8J6kz6dPxllZQrd2xO3B2mAZxIz/X3qjafRNJp7M7r9PEeg3GQMH6xz9qwtX2Ew5BjoSJx+B9/L7vND8IazVKG7nYsfPeIsIBzuG+NwjqoNba/wCB9VZQOq2tUkyX07i8vQFYENOf4T+dJ7uNatWCpPaEKdouRDRPEkZnMHPrXrHadzcAXIWekD8uK17plRgwZHBGGJDceXQ/TrS8pIyfacGqJRYG5Kth112eN5JPkZafLxD1/WptX7iSFYj69On610vw38B6jUBHu/8ALWzlWfDPn920SGI29THSJrsbnwppLfgFm25HLMULE4+aTg+nSuTJ6vHB8ezox4Jz30cDeYIo3CWJwCQs8xPl5+fTGaDvDwl2IC7vDwSfUHp0yPtWhJdwTuzmBndE49f+3rW9xOBcYkwJGAOBjnA58/5W6E7CdK8qWPhAHBgk449BGMev0wu6mBAVjA5wskmMDrMYqEMKQfDM8t0GOSepPGT+VReuAE5yevBjPC+QnpS1sa9FbgO4gFpgAAGBzkeoBEQSBmvam7KEXCX/AIuAJ6L4T4RIGBwKgOzEhVIUCC/UgGYXyz7xnyqLOmXiCVGQI5Y/xSeMHGOPPFN/MX+QDbVmUhgVSDwSJIjzmB/P0xQ6aCPHNwniQYx6+h60b2jrVB2qJj6ifWPKOPShmRQFcuZMkkcmIwB6ZE/rTpsRpGSgFNxBJmIEIIgHJA/UTAoYWQSc7cEwTP8A91MLtq0GK7vDtkBZaGgHbM5zH86Acidqk8+USes/b/TNMmK0Y3BHl7jiiLN0megjnGIB/r61TWWtoEzMAwSJyJ45HSs1tzAAPE5/QD3pu0LtM2uMDBG4w0HoOPtR2k2yGgAAAl8ZwMSTwMfjQqsAGYkSR5zG0QIzzzn1q/ZSbyztJVREEyDmRPoMUkuikezzrMzIGYEE4jqfv6fnXtP4VMgFnMgTn0Hpic1rqNznauSQT0AAP+4GK9bsEKG6nnjAxgYwIx/vQvQ1bBjdbvQAIEQBHGOtHXfGoLGFnpALY2mT6gLA/lQ6WoBbHizB5gYPsJ88cedVBG2fmg452qqr8wAxPQSaz30Ba7HGiAdQWMkEk+KYYDwx7fyNYJp5UsUyD4VkAc8COeZnJk16wu5fU84ML1PWPT6Hg8F31Ozwgjd4VGScr5jIkxj2qLdMv2gLUabOW5ImOMECTAOc8+nIpfqkKwYyCIA990Ec+VfQuzewbVtTKIxA3XHuAsFkhtijq3rxge9NdNptNaYFNPZDqBDZlGJUZM8+XtFR+qUelY307ZwGl+Hr90bgqoGgL3hI6BsgAkZxEZz9Z0XwbdJIZ7cYwssxAJPBAiYrvdbet3DsJCsCT4BDHjAgmeffI9KGvWLajLOQwiC5JME+KIyAOZ/0pPqp/wAin08POznrfwta8Qe7cbxCCu1T1gAHccUXY7B09qFUBmJXduu5nIIgAASD5U/FuwObJcf97HdIkEcAjg/ymsBfsztS1t5JaG4ksZHpxkDmpvNOXlj+1BeBPf7Jtbw4aN3zHczgquCAY4k8/l0y1FiypZ9zkGJ2nqYg7ozGKcLplceF9rA4AUHIkwQRtjjP+1esWcDwDrMqqE5k8fpFD3Plh4fAkRLeGJedu08TgmJJkk5zMZ9qM018BtwdiYC5YkCcbgCBmCCKZ3XXbyrQIhVUSP4d0+Ex78VhaUhsYGPcRySAPWs52g8DK/bW4c21dQQB4tpIBJMef1E+LzofQaJbF7vbVtAw4bu1faZBEK/lxuB3flRytiIjPOAJ9uT1zWT6hjySegBjy6SeYk/pQUn14M8afYUvazhi7JZLHJZu9DkSOQXOcdMcVbSdqWVkrprILGSQUJbykm2D19eaWjUO0Qp+w6H3EcetQuvf+Fv/ABHT2ag4J/8AoVRy9p8SsGDBJJJjrxipgyZxH2mDMDqR64zVyvQDaOhzMcEjHuZ9aoj+EQo2iZkn25iScnj0r0zziTqgJ2qxJMCFIjiWk4+3SsH/AOo0Axw0eIz8xAYkbYJjHFbgmMHJOMfXA8hjH51leJxA6gCc8TwSfOsjMm27PBJAWIAUlhB8+PT7Vq7qCSY6ciMjqBzOJmOnSapfsyJkbRAxsCg+mDnNY6eyCA20lwABOcFj5md3P64miCzSzYCkHaqsTjwltscEknnitrywd7KgUuCo2+KAZMGNo/T0jNCmTAgZPDLMCMkE9DHr+U91LHcVAC7gANoXzJAPjJyc8yfOgwo8G2W3Pg7wtkqASMcSfyHnPNK7zQB5gYKwGLdCQvSfX2om7dDPtXABxuAAAjMAQBluPTnmrN2beuJ3tuxvsAhBcUHbPUgTMTInI8PpRVLsV76FmqtDYrAASMjJzO09cZB+9VDkySsgx8uAOpkcn/Srm6HhR1LYjM9Ovr9TNWAKCBJMnMY9RPpI+9VJg17qoAwASIHOByPejOy/EhUEr4sxmZ9SDAifsKDRW2k++Yicic0b2aCqcSd0gYkxjM4iZ/KhLoMf4hgAJIWJCgCcKo6AkHz55rS6FDKWlnxMRATBkiBEkx0MkgZgVASRJI3k8LJ6RAjJEE/6VtehvpGSRAAEYE4PXrzUGdCAdaoMwJg9OI5HP9fhQ1qYKrBMjOesZOfsPTriitRpysm5PBMEkAf5R9Pxon4f+Hrmom6o22hM3WgKOMiY3HIED8JpuSjG2xeLcjHsrczG0BvZoKiMsTzAxgfYAdOR2vZ3Ynctucq948ZO2yplQVgfMeJjoYnNG9mdmrpbYFpF3Hm4WWWzEkwZBJwOAATnqS+nJViHCEgy22XJIYNtBMecDOAMefn5c/J66OzHj4rfZp2bq1O7uju2DLDcVLs8bAesESfKRxNZdoWpUixMgSwGPF4QFBeJYt1IOBnIww7JYWrNy4+FtCQsgAAqRB82YgSf8RpR2jrGWwmUS5fCbRj9mGLOSSD0E5GIxPWudfxaKN/Ire425hMHvNqhJEz824zEbicceuaH1JBITIcgoCBtgMCAYEgcMZ9vQFjpNOzsAUlNrhgSy4MmNig9CQc/ux5zrrNEu9yyx8olPAsgbidgMkgs0kRMtMAZspqxWnQqurcQh2UEAQYmd52qFUMI/wDICeeDFaWHulEG17bMeG3AiUPiMEkKDGCY5kzRFnTBQSiKsGBzGWlW5kck4z4icTRfctlVBIKSZnPB8yAPSB1ouSAosW2rdwM0XpRRyYHA4JOGaSCSQM4ohlZmy5JMmOZzyQRwJ/AfVk/ZzN4ZUAAYI4zgR04aSTndkHg+Ts3JIgnJkknMkZgx09am8iHjCmIdRa2mACdzRHJBz9P6JrXTaVgskbTJ2k/XOecdf6DcdnZPiECIEKCeckzmfpVhoUETHXBbAAwcZPv7+dZ5VQ3EVmyenPkOszkcTx68j6XGiYNBiDxPT05x1605W0D4bYM5wFM8nAyPMZMZ+tbX9BcKp4SJwJgbRIA3AnGB0pPdGpCE6OGALAKBxkgkwY456fy5rBNKsD5SJPJ2xk4A9MdBTjUaBnwSPm8UMs8kRE8RmRz9KH/4YRzcC9BjdMeon+jTKf4grZwV66QTxEwZzMQeevHNRZueESsdMCAMjknH6/hWUDbJPnk/YRiB0H+9VVpHLczkQIxmOv0r2KPJsu12ZgZ4kk48+TE+mY9Kk3IIPJjpJ6D78evWsktMxCqTyBCiTkYUY5n+sYNu/D94wrfsgVB8ZiR4uonGIxyQaDcV2zK30hPe1hJPJztAnp1455j+dOfhfRPdZrrq3d/MAsDfsmQC8+GSAcEmYHWGXZfZ1m2VYkXGGfGQEBGJ2gjdM+sGMmKa6vtG4gN9pYN4LcL05CohmRAJx7yealky2uMUUhid8pMkfD6EMdloHYAPFed/FGRuYL1HiEegOKx1nYNobe5D32YyxturFUESSNwmfD4cgwT1rG7rbhVbmquNsLBls7AjEZhXJGN3y46EcDgm9rns2gltVQBFcolpZDshJXcB0JYzH5Goff8Akr934CtLoNPbVGGmRgCQ126S22MAFdsHJkBAZxOSRQ3xH8RW7dqzaVdwUT4QLSKQ3zJbGVMjjdifeV+h12rUKWIUm6LoZ47xsRsAKn5hIjBk0u7Z7b1Fzdb1MNuO4iZ2ScbYJC+2elPHE3Pe/wCokppR1r+gzOq0bIrG3cuEiN4tK0MBz+0gED5ciSc5zKnU9lW2Oy0ivcy0NuRoVQY2jA65heBzMkj4fRBprgBm4xBiJMLtZmLAYUKRxnDEkACly9oRvC3B4QdoYCcmCAxzxiOcnNPFNNqINUnIJt/Cdy4oLMEPJth0Y9R0MAnaYH581gvYfXT3BOQUuSLiEEzAIAOD+ftWls3GcqxRiSArXAFI8WRbZuAc43AGPWK3sdlaoKXKsqrMsw2TJMw1wyQInpEjJpucl3JA4xb0gTTaY2hBInIxt8zuEievMeUdK102n8e7xE/wjf6n2PU/U81cIbA2kbwIJ8L3N2WMMYAAEARznk4h7pe3xaCqLCITztgOxJgEbRiAODHMDnKzlLwrHhGPTCOzuxbZIu3lypkWzOSBy5jxQD8uT9iD0jW4QFl3QQQG8RImFYzM9DI8sZBNc3pPiDxKCuNogb1PizyCFVhHResQMmmrdu2SAheMjkjxR7TOWnHQehrhyKbezqi4paN3TPiwefmacY44wIEkkiB6UReuptG4qTIUlYYA8wMDM+Y6AmM1kby3F2owMruB3ckjkA4Jg8jAnyq6FBAHSAu6TkRhsZac+eI9osoV0aTcc3Sq2VO42yGLXHAOyGxxkwAZ9jQ+otI5a627cxkmIg5jbI3HAAziJ96NtbmGGA8wSogkQQBAngZjz4rddAg/6jSYiCZHvn2z7c0HKmZR8gGkthsQxbcTCzsXy3dBgD0xGJyQvZi5Yud3WNpjk4JB49+i8xRGp1CDamCGYoq9MDM8gAAeWJoY6hC0DjdJ6KOkmOTIGCeINLyl4GpeSEW0PkAk9SMTxBB49uu71zva1iKvhfdkEjnb68ZyI+tQCOdpJBkBZGMgEFoEyZPTPWqtowRuYgHkncY4OAAenlS68jUYPcLASzH1iAMSfwn+prR4LKIUTAkjHTqTny881hdfpEr4pA4BnIyMfqcVfT2VZwzl2LKCFMECJIxGGj16CmaBZZ7RDQWwd0KDgCQYJieADPqayuwF8IWQAMDDD+HwxjjPFF3iCBx4iPDg+UmDz0HXpQ1rxSVwMA9eJDZjJ4Ec45FBMJ4XQ8YlSsSdpAM5CmeQf6mrM0joem7bAieCIieBH5Vq2hbaCBEL1EnMGc4mfoZqj2UMdWxCggwBI468DGefehaMZck4UADg8deOgyfXjFCs56lV+4mPYjER96NACgx0WDIWST6nH9TjmpTSG4SYJ9cAefhk8UydAZ8tdQeSI+/9YrVtGSAT8pGOZbpMDnNM/wDh9tEiCGkeJp3EyeLZiAPP/WmzCAhG4A8qYDPjDMW+VY6iWgY8q9mWX4PMjj+TLsHSGyVLWl3MCVMy4URJgjwzIE+nWYojVXSA4s7A5KkSzXRsjxO+JYzgSYy3E1l2lbuXFC2nFoHDOQ2Fg/L1mJMnmfKstqFtlsHx8mYc/wCKOFEg9eh9BXP27ZZaVDXsfTnx3NUyMQNofbncAcLbgkbY56RgDFc78UfFRLRYICEFQwyVggmJyJgc5x9iO2+0O605tLbksQPDOTPzFhkLC/LjoYiuLfSXHIARifTxR1zzt6nPkfKq4cSb5SI5cjS4xOx7J7Ma7aDMUe4SCGYNdIQndIU4EhpGAZnMce7f1jKyYISA28naxCjBbaMyBxMcY87dn3mSwqWQS1u0v76iyrNvbJnxZMn6mZFc1/drtxtxVnAYlmJBGfD4WyNoA9hWjG5Nt6M3UUl2dF2ZrWdnZUO4KWBckSGVhkhQGPGBHPkCCl7b1Vvd/wBOCdztDzMmQC/BxJMDnAqw765buyoW2GYbtwAaNx7pdx44AA4A96H1dpjlBvZlgQAFU7c7VV5AALSxkYn2eMUpWJJtxNrVgw6W9yZEzKmIkHakzu6k8AVfSdj7V3MhuHjcwwIxG2ZP5+1dJ8O/D1tra2ye9LIGPdOVLAzuIkSBtVVBJzPAABpP27NnAtb3LNCopCWk3sQgJWTHBPnOTyZrLylxiV4JK5BFpxbWUtlHSSWB2mAYLTkkAdeOZpd2j2/e1R7rFvByqxIBH7y+LxEAsOCQMTUFGQMNvjVgzYkeZtuSZ2qScdSBEULeKyN+4iGLFWBgEwAwAgARmOPfIaMVd9sE26roNs2beFASbYG9ywkkbj4TxIJXHP3il+rtkkKx2ypKDcrFv3ssCcERieg9KJsaoRkbGBZiCAS0CQS2yNkkc8wOeqe8tq053TelTj5FkiJ3AkmPpx9KpBOxJyVB1zQg2xubxt8phj5EgLBYkT+fGaO0NqAC1zgiGgHZ4hz+8R+o+tBdnK1xZ3G2plQWyNhnftAzkzJHnFM9O1qz4Ffe0S0iTGdtsCcnpM4meDSzb6GgldkXdcVUy4a2L0QS+Z6kDaVnJMmMEeQo1tc6hxaRmAQynjdCQpyyses9D0ifPlv+LgO82xBMwZlTjoxPlnrXV6Tt93UEg4hgpUMDHBAOOZxkzHNTyY3HwPjmpeRrfuXSCyOisYZTk7QCrEKCsZjnPvxNNN2iz5hmGF5USJ8TdAR4SMZM5oYal2VpA2Ou7wAqd0/LLHDwcgQI20PobEEqSQJACksQxMkwSfPGI+Uesc3FVs6LdjUdpgISWEACCCeGJA46TAkfrNV1OoIO08rwQIAnOSuAY6j1Ptjc0XVGgSZAEiOZJx0ED/U1vobCqV3EXC0grvCADmdu6SxwZ9uMyr4rY6cjVtSxbaN0SqgTuJaCVTIxJnOBKn1FUUMwwGltkSjGWKsNoIbkyTOQN3pNb277WizW7e0gFTcuBS7/ADSMwSoluT1HI4voe2SzJca2FG0SGIUpLS8jbORMCYj2pN+EZtldFbuA2lLBld3XYQ4IC/MhK7hMqf4Rgj3I7b15R9qAYfiCxAECF2wZPE9I+y/vIuF3KbQdwjaCrSTLgtk+W0dM9KEh7u5iFKhoIaBIyRB6EenviK3G3bBuqHGh7eYglihEkCV27Y/d4OckmR+hr1v4jsNcO25IEjaW25HzHd1zC9Z+tLF7LPFtAJE8MZheSREZkbfXyqX0MbZRd1xonHiMepJkLv64BP13DHYVyQTqfiJT+z23HK/vHcoJHqAQw5BiYgmMUQe1EgM4YKAzFg2IkyCcdT1g56TS5ez7jQQpGI+QQQMjJ84BgyDAqX7NvbRE/vEAlQII4AncAMjJOAPU1uOP+2a5Dsa9jtZFWd2SsnygzgsM+nXmhtRqdVM7rSA8Bg5n7OIPHnSN9LfKqMsq9SyE4xGDkZAx06dKG0+m1LzubbBMSd4M87dsQMeXWssUVu0bm+qMXst3kqqbgD+1MgJn5oEb2g9MRGYxRNp53PuLlSQXcwN0SSBmABPvH3G7TYylv9x3VWHG4ECQTzmn93SIjpbVQEziPI4zzOOa7560zjjsA72WZAu+SO8JViAP3kQW4ZgB+8SDkAGMAK5ZVQ6BnUzlpIRhunaCAS20AEr7QB09pFmxckt88fMwgFhgQccmmti0LRtqnhWbQjMeJSW58yKRviHsTdvO1i2qoWAMywQKpwQRPMwRySYxxyq7E1LFmAmCCGfcQQW+WTz4jjGTj6uu1lDXW3BTsLbcDGGOcZ4HPlVOwY71hCwLKMPCuG37Z48h+vNVTqH4k3G5k9jPu/5ZRCyysAwJWCWYncMSVzJEBD9ctd2q9u3tt2+7QMyjC+IqxJcXFAz4vw9xTOxcP7f1dgcCCBbkAjqPSheztW722DNgq3ywnyooWNsQAMQOlT7dtFGqVWCsLNpEtuUN+4D3p7rfsJBZTDgyRuEkCcR5mrdm6Lu7pE3j3sbiQtkhd0bGeCegJUQMZDCub7M8WrtKSYZkDZMkMonPPWuv+H0F5rwu+MI6hd2So3Wpg8/71TIuKJ42pMIt6o27guqJd28CIykBeVtgkg/ujrn2ApZe7S1N28/eP8p+UQQyAkBSEYgEF8e55rlr+qdrp3MTluvEMYjy4FdTokC3MACb1teOh3kx5cDIz0pXjUNseOTm9AOqvBW3KgwsxAlnOCwCr5Sc8QfQUuguzNcchduVAkqDkLAieQI644AMdD8Xdn27bEIsSxnJJO0AjJM0i7PsLExkr1k/uT1p8ck48kLNPlxBV7RQkgpywwSdsYABzgff9K9pV8bKwGwEkEJOcEBTyMxwR+IrPtOwqKu0Ac//AJEVpp/3PdvwZf5mrarRHfKmG39K9wfsUYqhUDgEM0hV8WSZ3SAPwrfQuQ5bahcIFUAIrb8t4Z5jOYj1pix2NsUAKgG0ADw+K2ZB5nPPNHae4WbTK0EOibpAO6YOSc/yrllk10dSx7uxPbWyMm2jvJaRJBBnbzC/MkTHnIgzRQzDJIiRiNwKrOOQIwPI+Ekg0ZoD3QcpgiEBIDELuY7QWmBJP3onse8xu6hyZZr72yepUWwQPueeePKpyn2x4w6XyLb+ovlQLgULAAG+Gk8namZzBnHrJistPe2naWyWX5QCR/hUSATx1/Cn2r0Ft1CMsqxSRJEyByQZ6/SseyOy7SXbgVSMN+83QMB1pPcjx6HcZWZae83zFCwbcBgzu/dJ8ICyTyOhPkYN2W7ieJfIsAfD0kBRIzDYGMnMzVb6gNcfloTJyc3G8/YV0XZygKhAAlUbAAy2wEgDj5jx6eQiE51tFFHdHManTrs3AkRgL8y7s9Q+MT1HtWZsXH2hUDSwUiCuycywzMdZiPpBfOoOpRCAVdSzAiRPdg4njPQYqOzv2t7UB87Au390iQ0yVgn68Rit7jSv8LM0BNpQhgMh2rgoGj1AIliJjGT+mF+4ysMAPLQRu2nGct1yD1GIOeOi7LY3bKtcJZhJkkzJtgz68n2mgNZbGwYHnPJkxmeaRT3TGa1oQafUXrp2sp2mfIcNwWxMMAPU9OlGaiwFWWJJGdwXxEglsRywgY548601VkW5ZMEuqnJMhoJwcdOea2vXSFaDEEiOkbB04p3K2qMlrZjavtgBiq7Qcl9oPMiRAkRyOnXJrVO0GUBSM7p3KQxYEsRuK9eRS1BLODMKTGSCIYRkZonUN4rbdXtkt6meY/H3is4o10Ql4tcjYOAeNwEDkyCFOeec/QE98REuwJAyoTI9S2eZ/wBKD7Rulbp2mMKfxGPUenFYdo32JMmYuXFEgGAGED8aKhyoDl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45734" y="6172200"/>
            <a:ext cx="99060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pic>
        <p:nvPicPr>
          <p:cNvPr id="1026" name="Picture 2" descr="http://www.xtendconsulting.in/images/XC_Infrastructure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71600"/>
            <a:ext cx="2794810" cy="2209800"/>
          </a:xfrm>
          <a:prstGeom prst="rect">
            <a:avLst/>
          </a:prstGeom>
          <a:noFill/>
        </p:spPr>
      </p:pic>
      <p:pic>
        <p:nvPicPr>
          <p:cNvPr id="1028" name="Picture 4" descr="http://www.projectstoday.com/ptcontent/featurearticles/images/IndianInf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733800"/>
            <a:ext cx="2819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667004"/>
            <a:ext cx="6858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INDO – ITALIAN TRADE 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6745" y="651164"/>
            <a:ext cx="692034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ITALY’S SHARE IN TOTAL IMPORTS OF INDIA </a:t>
            </a:r>
            <a:endParaRPr lang="en-IN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30557"/>
              </p:ext>
            </p:extLst>
          </p:nvPr>
        </p:nvGraphicFramePr>
        <p:xfrm>
          <a:off x="501871" y="1192270"/>
          <a:ext cx="8153401" cy="497993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667001"/>
                <a:gridCol w="990600"/>
                <a:gridCol w="838200"/>
                <a:gridCol w="914400"/>
                <a:gridCol w="914400"/>
                <a:gridCol w="914400"/>
                <a:gridCol w="914400"/>
              </a:tblGrid>
              <a:tr h="348526">
                <a:tc gridSpan="7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u="none" strike="noStrike" dirty="0" smtClean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Figures in $ million </a:t>
                      </a:r>
                      <a:endParaRPr lang="en-IN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53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300" b="1" u="none" strike="noStrike" dirty="0">
                          <a:effectLst/>
                        </a:rPr>
                        <a:t>ITEMS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300" b="1" u="none" strike="noStrike" dirty="0">
                          <a:effectLst/>
                        </a:rPr>
                        <a:t>ITALY'S EXPORT TO INDIA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300" b="1" u="none" strike="noStrike" dirty="0">
                          <a:effectLst/>
                        </a:rPr>
                        <a:t>INDIA'S GLOBAL IMPORT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300" b="1" u="none" strike="noStrike" dirty="0" smtClean="0">
                          <a:effectLst/>
                        </a:rPr>
                        <a:t>ITALY’S SHARE (%)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9265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2012 - 13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2013 - 14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2012 - 13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2013 - 14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2012 - 13</a:t>
                      </a:r>
                      <a:endParaRPr lang="en-IN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2013 </a:t>
                      </a:r>
                      <a:r>
                        <a:rPr lang="en-IN" sz="1300" u="none" strike="noStrike" dirty="0" smtClean="0">
                          <a:effectLst/>
                        </a:rPr>
                        <a:t>- 14 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348526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u="none" strike="noStrike" dirty="0" smtClean="0">
                          <a:effectLst/>
                        </a:rPr>
                        <a:t>  MACHINERY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2177.0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1832.0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65054.0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59821.0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3.3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3.1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348526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u="none" strike="noStrike" dirty="0" smtClean="0">
                          <a:effectLst/>
                        </a:rPr>
                        <a:t>  CHEMICALS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229.6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216.0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5282.8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4796.5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4.3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4.5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348526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u="none" strike="noStrike" dirty="0" smtClean="0">
                          <a:effectLst/>
                        </a:rPr>
                        <a:t>  AUTOMOBILE </a:t>
                      </a:r>
                      <a:r>
                        <a:rPr lang="en-IN" sz="1300" u="none" strike="noStrike" dirty="0">
                          <a:effectLst/>
                        </a:rPr>
                        <a:t>SPARES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113.7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113.9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4923.3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4475.7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2.3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2.5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348526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u="none" strike="noStrike" dirty="0" smtClean="0">
                          <a:effectLst/>
                        </a:rPr>
                        <a:t>  PHARMACEUTICALS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88.1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87.0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1747.6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1553.6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5.0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5.6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348526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u="none" strike="noStrike" dirty="0" smtClean="0">
                          <a:effectLst/>
                        </a:rPr>
                        <a:t>  PLASTICS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132.5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148.9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9611.1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10104.2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1.4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1.5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348526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u="none" strike="noStrike" dirty="0" smtClean="0">
                          <a:effectLst/>
                        </a:rPr>
                        <a:t>  IRON </a:t>
                      </a:r>
                      <a:r>
                        <a:rPr lang="en-IN" sz="1300" u="none" strike="noStrike" dirty="0">
                          <a:effectLst/>
                        </a:rPr>
                        <a:t>&amp; STEEL / PRODUCTS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320.5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265.7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17716.0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12704.0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1.8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2.1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697053">
                <a:tc>
                  <a:txBody>
                    <a:bodyPr/>
                    <a:lstStyle/>
                    <a:p>
                      <a:pPr algn="l" fontAlgn="t"/>
                      <a:r>
                        <a:rPr lang="en-IN" sz="1300" u="none" strike="noStrike" dirty="0" smtClean="0">
                          <a:effectLst/>
                        </a:rPr>
                        <a:t> </a:t>
                      </a:r>
                      <a:r>
                        <a:rPr lang="en-IN" sz="1300" u="none" strike="noStrike" baseline="0" dirty="0" smtClean="0">
                          <a:effectLst/>
                        </a:rPr>
                        <a:t> </a:t>
                      </a:r>
                      <a:r>
                        <a:rPr lang="en-IN" sz="1300" u="none" strike="noStrike" dirty="0" smtClean="0">
                          <a:effectLst/>
                        </a:rPr>
                        <a:t>OPTICALS </a:t>
                      </a:r>
                      <a:r>
                        <a:rPr lang="en-IN" sz="1300" u="none" strike="noStrike" dirty="0">
                          <a:effectLst/>
                        </a:rPr>
                        <a:t>/ </a:t>
                      </a:r>
                      <a:r>
                        <a:rPr lang="en-IN" sz="1300" u="none" strike="noStrike" dirty="0" smtClean="0">
                          <a:effectLst/>
                        </a:rPr>
                        <a:t>PHOTOGRAPHIC</a:t>
                      </a:r>
                      <a:r>
                        <a:rPr lang="en-IN" sz="1300" u="none" strike="noStrike" baseline="0" dirty="0" smtClean="0">
                          <a:effectLst/>
                        </a:rPr>
                        <a:t>   </a:t>
                      </a:r>
                      <a:r>
                        <a:rPr lang="en-IN" sz="1300" u="none" strike="noStrike" dirty="0" smtClean="0">
                          <a:effectLst/>
                        </a:rPr>
                        <a:t>INSTRUMENTS </a:t>
                      </a:r>
                      <a:r>
                        <a:rPr lang="en-IN" sz="1300" u="none" strike="noStrike" dirty="0">
                          <a:effectLst/>
                        </a:rPr>
                        <a:t>&amp; PARTS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125.3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119.8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6832.1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6722.5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1.8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1.8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697053">
                <a:tc>
                  <a:txBody>
                    <a:bodyPr/>
                    <a:lstStyle/>
                    <a:p>
                      <a:pPr algn="l" fontAlgn="b"/>
                      <a:r>
                        <a:rPr lang="en-IN" sz="1300" u="none" strike="noStrike" dirty="0" smtClean="0">
                          <a:effectLst/>
                        </a:rPr>
                        <a:t>  PAPER </a:t>
                      </a:r>
                      <a:r>
                        <a:rPr lang="en-IN" sz="1300" u="none" strike="noStrike" dirty="0">
                          <a:effectLst/>
                        </a:rPr>
                        <a:t>/ PAPER BOARD &amp; ARTICLES</a:t>
                      </a:r>
                      <a:endParaRPr lang="en-IN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49.1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99.1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1285.2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1385.2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</a:rPr>
                        <a:t>3.8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</a:rPr>
                        <a:t>7.2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7030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1828805"/>
            <a:ext cx="7897091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ARE ITALIAN COMPANIES EXPORTING ENOUGH TO INDIA?</a:t>
            </a:r>
            <a:endParaRPr lang="en-IN" sz="4400" b="1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8086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77724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SOME PRODUCTS WHERE ITALIAN COMPANIES CAN INCREASE THEIR TRADE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371600"/>
            <a:ext cx="51816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MAIN ITEMS IMPORTED FROM ITALY BY INDIA</a:t>
            </a:r>
            <a:endParaRPr lang="en-I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52700" y="2362204"/>
            <a:ext cx="4038600" cy="3477875"/>
          </a:xfrm>
          <a:prstGeom prst="rect">
            <a:avLst/>
          </a:prstGeom>
          <a:noFill/>
          <a:ln w="12700">
            <a:solidFill>
              <a:srgbClr val="C66F1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Machinery and capital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Electrical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Precision and other machine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Metallurgical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Iron and steel laminates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Chemicals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Pharmaceutical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Medium oil and gas oil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61722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Ministry of Commerce and Industry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17333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77200" cy="2862322"/>
          </a:xfrm>
          <a:prstGeom prst="rect">
            <a:avLst/>
          </a:prstGeom>
          <a:noFill/>
          <a:ln w="28575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ARE WE TRYING </a:t>
            </a:r>
          </a:p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TO ESTABLISH INDIA AS THE BEST INVESTMENT DESTINATION IN THIS SEMINAR?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3810010"/>
            <a:ext cx="3200400" cy="2215991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</a:rPr>
              <a:t>NO</a:t>
            </a:r>
            <a:endParaRPr lang="en-US" sz="13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239000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IS ITALY REALIZING THE POTENTIAL OF INDIAN TOURISM?</a:t>
            </a:r>
            <a:endParaRPr lang="en-US" sz="4400" b="1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685800" y="501650"/>
            <a:ext cx="7696200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 smtClean="0"/>
              <a:t>ITALIAN TOURISM INDUSTRY IN COMPARISON WITH OTHER COUNTRIES</a:t>
            </a:r>
            <a:endParaRPr lang="en-US" sz="2000" b="1" dirty="0"/>
          </a:p>
        </p:txBody>
      </p:sp>
      <p:pic>
        <p:nvPicPr>
          <p:cNvPr id="6" name="Chart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2" y="4114802"/>
            <a:ext cx="4010025" cy="1920875"/>
          </a:xfrm>
          <a:prstGeom prst="rect">
            <a:avLst/>
          </a:prstGeom>
          <a:noFill/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5181600" y="4648200"/>
            <a:ext cx="274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1400" dirty="0"/>
              <a:t>The British tourism industry is expected to grow to </a:t>
            </a:r>
            <a:r>
              <a:rPr lang="en-US" sz="1400" dirty="0" smtClean="0"/>
              <a:t>Euro 358 </a:t>
            </a:r>
            <a:r>
              <a:rPr lang="en-US" sz="1400" dirty="0"/>
              <a:t>bn by 2025</a:t>
            </a:r>
            <a:endParaRPr lang="en-IN" sz="1400" dirty="0"/>
          </a:p>
        </p:txBody>
      </p:sp>
      <p:pic>
        <p:nvPicPr>
          <p:cNvPr id="9" name="Chart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2" y="1600200"/>
            <a:ext cx="3857625" cy="1981200"/>
          </a:xfrm>
          <a:prstGeom prst="rect">
            <a:avLst/>
          </a:prstGeom>
          <a:noFill/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5029200" y="1676402"/>
            <a:ext cx="29146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1400" dirty="0"/>
              <a:t>Italy has a vast cultural heritage that can attract more tourism than most of the European countries. </a:t>
            </a:r>
            <a:endParaRPr lang="en-US" sz="1400" dirty="0" smtClean="0"/>
          </a:p>
          <a:p>
            <a:pPr algn="just" eaLnBrk="1" hangingPunct="1"/>
            <a:endParaRPr lang="en-US" sz="1400" dirty="0" smtClean="0"/>
          </a:p>
          <a:p>
            <a:pPr algn="just" eaLnBrk="1" hangingPunct="1"/>
            <a:r>
              <a:rPr lang="en-US" sz="1400" dirty="0" smtClean="0"/>
              <a:t>Like most </a:t>
            </a:r>
            <a:r>
              <a:rPr lang="en-US" sz="1400" dirty="0"/>
              <a:t>other </a:t>
            </a:r>
            <a:r>
              <a:rPr lang="en-US" sz="1400" dirty="0" smtClean="0"/>
              <a:t>European countries, Italy should also advertise </a:t>
            </a:r>
            <a:r>
              <a:rPr lang="en-US" sz="1400" dirty="0"/>
              <a:t>about their country to attract </a:t>
            </a:r>
            <a:r>
              <a:rPr lang="en-US" sz="1400" dirty="0" smtClean="0"/>
              <a:t>global tourists with special focus on India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20574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German tourism industry is expected to grow to Euro 156 bn by 2025 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53728534"/>
              </p:ext>
            </p:extLst>
          </p:nvPr>
        </p:nvGraphicFramePr>
        <p:xfrm>
          <a:off x="4648200" y="3859892"/>
          <a:ext cx="3886200" cy="215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948" y="4572011"/>
            <a:ext cx="379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French tourism industry is expected to grow to  Euro 245 bn by 2025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42900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/>
          </a:p>
          <a:p>
            <a:endParaRPr lang="en-US" sz="1600" b="1" dirty="0" smtClean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17887576"/>
              </p:ext>
            </p:extLst>
          </p:nvPr>
        </p:nvGraphicFramePr>
        <p:xfrm>
          <a:off x="533400" y="1524000"/>
          <a:ext cx="4038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6" y="453451"/>
            <a:ext cx="807720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GLOBAL TOURISM INDUSTRY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054" y="457200"/>
            <a:ext cx="6115049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INDIAN TOURISM</a:t>
            </a:r>
            <a:endParaRPr lang="en-IN" sz="2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6" y="1143000"/>
            <a:ext cx="3966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PURPOSE OF VISITING ITALY</a:t>
            </a:r>
            <a:endParaRPr lang="en-IN" sz="16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5791200" cy="4215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000" y="2015367"/>
            <a:ext cx="2133600" cy="38779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IN" sz="1200" dirty="0">
              <a:solidFill>
                <a:prstClr val="white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sz="1300" dirty="0">
                <a:solidFill>
                  <a:prstClr val="black"/>
                </a:solidFill>
              </a:rPr>
              <a:t>Total outbound Indian tourists in 2013 – 16.63 million, it’s about 1% of the total population.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Annual growth rate of outbound Indian tourist 11.4% </a:t>
            </a:r>
            <a:endParaRPr lang="en-IN" sz="1300" dirty="0">
              <a:solidFill>
                <a:prstClr val="black"/>
              </a:solidFill>
            </a:endParaRPr>
          </a:p>
          <a:p>
            <a:endParaRPr lang="en-IN" sz="13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prstClr val="black"/>
                </a:solidFill>
              </a:rPr>
              <a:t>No</a:t>
            </a:r>
            <a:r>
              <a:rPr lang="en-US" sz="1300" dirty="0">
                <a:solidFill>
                  <a:prstClr val="black"/>
                </a:solidFill>
              </a:rPr>
              <a:t>. of Indian visited Italy: </a:t>
            </a:r>
            <a:r>
              <a:rPr lang="en-US" sz="1300" dirty="0" smtClean="0">
                <a:solidFill>
                  <a:prstClr val="black"/>
                </a:solidFill>
              </a:rPr>
              <a:t>276,497 in </a:t>
            </a:r>
            <a:r>
              <a:rPr lang="en-US" sz="1300" dirty="0">
                <a:solidFill>
                  <a:prstClr val="black"/>
                </a:solidFill>
              </a:rPr>
              <a:t>2013</a:t>
            </a:r>
          </a:p>
          <a:p>
            <a:endParaRPr lang="en-US" sz="13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prstClr val="black"/>
                </a:solidFill>
              </a:rPr>
              <a:t>India stands 4</a:t>
            </a:r>
            <a:r>
              <a:rPr lang="en-US" sz="1300" baseline="30000" dirty="0">
                <a:solidFill>
                  <a:prstClr val="black"/>
                </a:solidFill>
              </a:rPr>
              <a:t>th</a:t>
            </a:r>
            <a:r>
              <a:rPr lang="en-US" sz="1300" dirty="0">
                <a:solidFill>
                  <a:prstClr val="black"/>
                </a:solidFill>
              </a:rPr>
              <a:t>. in the list of entry visas issued</a:t>
            </a:r>
          </a:p>
        </p:txBody>
      </p:sp>
      <p:sp>
        <p:nvSpPr>
          <p:cNvPr id="7" name="Rectangle 6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17005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072915"/>
              </p:ext>
            </p:extLst>
          </p:nvPr>
        </p:nvGraphicFramePr>
        <p:xfrm>
          <a:off x="990603" y="1828805"/>
          <a:ext cx="7086599" cy="3428999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3352800"/>
                <a:gridCol w="1295400"/>
                <a:gridCol w="1066800"/>
                <a:gridCol w="1371599"/>
              </a:tblGrid>
              <a:tr h="737431"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u="none" strike="noStrike" spc="600" dirty="0" smtClean="0">
                          <a:effectLst/>
                        </a:rPr>
                        <a:t>OUTBOUND INDIAN TOURISTS</a:t>
                      </a:r>
                    </a:p>
                    <a:p>
                      <a:pPr algn="ctr" fontAlgn="b"/>
                      <a:r>
                        <a:rPr lang="en-IN" sz="1800" u="none" strike="noStrike" dirty="0" smtClean="0">
                          <a:effectLst/>
                        </a:rPr>
                        <a:t>              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74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N" sz="1600" u="none" strike="noStrike" dirty="0" smtClean="0">
                          <a:effectLst/>
                        </a:rPr>
                        <a:t>                                                                Figures in million</a:t>
                      </a:r>
                      <a:endParaRPr lang="en-IN" sz="1600" b="1" i="0" u="none" strike="noStrike" spc="6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65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1" u="none" strike="noStrike" dirty="0" smtClean="0">
                          <a:effectLst/>
                        </a:rPr>
                        <a:t>    COUNTRIES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spc="300" dirty="0">
                          <a:effectLst/>
                        </a:rPr>
                        <a:t>2011</a:t>
                      </a:r>
                      <a:endParaRPr lang="en-IN" sz="2000" b="1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spc="300" dirty="0">
                          <a:effectLst/>
                        </a:rPr>
                        <a:t>2012</a:t>
                      </a:r>
                      <a:endParaRPr lang="en-IN" sz="2000" b="1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spc="300" dirty="0">
                          <a:effectLst/>
                        </a:rPr>
                        <a:t>2013</a:t>
                      </a:r>
                      <a:endParaRPr lang="en-IN" sz="2000" b="1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667966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spc="300" dirty="0" smtClean="0">
                          <a:effectLst/>
                        </a:rPr>
                        <a:t>   ITALY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spc="300" dirty="0">
                          <a:effectLst/>
                        </a:rPr>
                        <a:t>0.19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spc="300" dirty="0">
                          <a:effectLst/>
                        </a:rPr>
                        <a:t>0.25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spc="300" dirty="0">
                          <a:effectLst/>
                        </a:rPr>
                        <a:t>0.29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spc="300" dirty="0" smtClean="0">
                          <a:effectLst/>
                        </a:rPr>
                        <a:t>   SWITZERLAND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spc="300" dirty="0">
                          <a:effectLst/>
                        </a:rPr>
                        <a:t>0.20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spc="300" dirty="0">
                          <a:effectLst/>
                        </a:rPr>
                        <a:t>0.22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spc="300" dirty="0">
                          <a:effectLst/>
                        </a:rPr>
                        <a:t>0.25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just" fontAlgn="b"/>
                      <a:r>
                        <a:rPr lang="en-IN" sz="2000" u="none" strike="noStrike" spc="300" dirty="0" smtClean="0">
                          <a:effectLst/>
                        </a:rPr>
                        <a:t>   UNITED </a:t>
                      </a:r>
                      <a:r>
                        <a:rPr lang="en-IN" sz="2000" u="none" strike="noStrike" spc="300" baseline="0" dirty="0" smtClean="0">
                          <a:effectLst/>
                        </a:rPr>
                        <a:t>KINGDOM</a:t>
                      </a:r>
                      <a:r>
                        <a:rPr lang="en-IN" sz="2000" u="none" strike="noStrike" spc="300" dirty="0" smtClean="0">
                          <a:effectLst/>
                        </a:rPr>
                        <a:t> 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spc="300" dirty="0">
                          <a:effectLst/>
                        </a:rPr>
                        <a:t>0.36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spc="300" dirty="0">
                          <a:effectLst/>
                        </a:rPr>
                        <a:t>0.34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u="none" strike="noStrike" spc="300" dirty="0">
                          <a:effectLst/>
                        </a:rPr>
                        <a:t>0.39</a:t>
                      </a:r>
                      <a:endParaRPr lang="en-IN" sz="2000" b="0" i="0" u="none" strike="noStrike" spc="3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715" marR="5715" marT="762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762000"/>
            <a:ext cx="49530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OUT BOUND INDIAN TOURISM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9436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Ministry of Tourism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30762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898" y="1437283"/>
            <a:ext cx="79537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ea typeface="Times New Roman" panose="02020603050405020304" pitchFamily="18" charset="0"/>
              </a:rPr>
              <a:t>India </a:t>
            </a:r>
            <a:r>
              <a:rPr lang="en-GB" dirty="0">
                <a:ea typeface="Times New Roman" panose="02020603050405020304" pitchFamily="18" charset="0"/>
              </a:rPr>
              <a:t>film industry is largest in the world with over 1000 movies made every year. </a:t>
            </a:r>
            <a:r>
              <a:rPr lang="en-US" dirty="0" smtClean="0">
                <a:ea typeface="Times New Roman" panose="02020603050405020304" pitchFamily="18" charset="0"/>
              </a:rPr>
              <a:t>The </a:t>
            </a:r>
            <a:r>
              <a:rPr lang="en-US" dirty="0">
                <a:ea typeface="Times New Roman" panose="02020603050405020304" pitchFamily="18" charset="0"/>
              </a:rPr>
              <a:t>industry is projected to grow from </a:t>
            </a:r>
            <a:r>
              <a:rPr lang="en-US" dirty="0" smtClean="0">
                <a:ea typeface="Times New Roman" panose="02020603050405020304" pitchFamily="18" charset="0"/>
              </a:rPr>
              <a:t> Euro 3 </a:t>
            </a:r>
            <a:r>
              <a:rPr lang="en-US" dirty="0">
                <a:ea typeface="Times New Roman" panose="02020603050405020304" pitchFamily="18" charset="0"/>
              </a:rPr>
              <a:t>billion in 2010 to </a:t>
            </a:r>
            <a:r>
              <a:rPr lang="en-US" dirty="0" smtClean="0">
                <a:ea typeface="Times New Roman" panose="02020603050405020304" pitchFamily="18" charset="0"/>
              </a:rPr>
              <a:t>Euro 4.8 </a:t>
            </a:r>
            <a:r>
              <a:rPr lang="en-US" dirty="0">
                <a:ea typeface="Times New Roman" panose="02020603050405020304" pitchFamily="18" charset="0"/>
              </a:rPr>
              <a:t>billion by 2015</a:t>
            </a:r>
          </a:p>
          <a:p>
            <a:endParaRPr lang="en-GB" dirty="0">
              <a:ea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Since a popular Bollywood movie ‘Zindagi Na Milegi </a:t>
            </a:r>
            <a:r>
              <a:rPr lang="en-GB" dirty="0" err="1">
                <a:ea typeface="Times New Roman" panose="02020603050405020304" pitchFamily="18" charset="0"/>
              </a:rPr>
              <a:t>Dobara</a:t>
            </a:r>
            <a:r>
              <a:rPr lang="en-GB" dirty="0" smtClean="0">
                <a:ea typeface="Times New Roman" panose="02020603050405020304" pitchFamily="18" charset="0"/>
              </a:rPr>
              <a:t>’ (</a:t>
            </a:r>
            <a:r>
              <a:rPr lang="en-GB" i="1" dirty="0" smtClean="0">
                <a:ea typeface="Times New Roman" panose="02020603050405020304" pitchFamily="18" charset="0"/>
              </a:rPr>
              <a:t>You won’t get another life) </a:t>
            </a:r>
            <a:r>
              <a:rPr lang="en-GB" dirty="0" smtClean="0">
                <a:ea typeface="Times New Roman" panose="02020603050405020304" pitchFamily="18" charset="0"/>
              </a:rPr>
              <a:t>was </a:t>
            </a:r>
            <a:r>
              <a:rPr lang="en-GB" dirty="0">
                <a:ea typeface="Times New Roman" panose="02020603050405020304" pitchFamily="18" charset="0"/>
              </a:rPr>
              <a:t>mostly shot in Spain, there has been a sharp increase in arrivals from India into Spain.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In </a:t>
            </a:r>
            <a:r>
              <a:rPr lang="en-GB" dirty="0" smtClean="0">
                <a:ea typeface="Times New Roman" panose="02020603050405020304" pitchFamily="18" charset="0"/>
              </a:rPr>
              <a:t>2012 </a:t>
            </a:r>
            <a:r>
              <a:rPr lang="en-GB" dirty="0">
                <a:ea typeface="Times New Roman" panose="02020603050405020304" pitchFamily="18" charset="0"/>
              </a:rPr>
              <a:t>around 60,000 Indian tourists visited Spain which </a:t>
            </a:r>
            <a:r>
              <a:rPr lang="en-GB" dirty="0" smtClean="0">
                <a:ea typeface="Times New Roman" panose="02020603050405020304" pitchFamily="18" charset="0"/>
              </a:rPr>
              <a:t>was </a:t>
            </a:r>
            <a:r>
              <a:rPr lang="en-GB" dirty="0">
                <a:ea typeface="Times New Roman" panose="02020603050405020304" pitchFamily="18" charset="0"/>
              </a:rPr>
              <a:t>50 per cent more in comparison to the previous year. </a:t>
            </a:r>
            <a:endParaRPr lang="en-GB" dirty="0" smtClean="0">
              <a:ea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dirty="0" smtClean="0">
                <a:ea typeface="Times New Roman" panose="02020603050405020304" pitchFamily="18" charset="0"/>
              </a:rPr>
              <a:t>Spain Tourism plans to spend around €100 million on its promotional and marketing activities to popularise the destination among Indians.</a:t>
            </a:r>
            <a:endParaRPr lang="en-US" dirty="0" smtClean="0"/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3098" y="1019502"/>
            <a:ext cx="2362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MOVIE TOURISM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09601" y="457200"/>
            <a:ext cx="8001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MOVIES AS A TOOL OF MODERN TOURIST MARKETING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pic>
        <p:nvPicPr>
          <p:cNvPr id="7" name="Picture 6" descr="A-skydiving-still-from-the-film-image-courtesy-www-greenlover-blogspot-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2" y="5486404"/>
            <a:ext cx="2045063" cy="904197"/>
          </a:xfrm>
          <a:prstGeom prst="rect">
            <a:avLst/>
          </a:prstGeom>
        </p:spPr>
      </p:pic>
      <p:pic>
        <p:nvPicPr>
          <p:cNvPr id="11" name="Picture 10" descr="blogger-image-1639472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5486404"/>
            <a:ext cx="1752600" cy="902017"/>
          </a:xfrm>
          <a:prstGeom prst="rect">
            <a:avLst/>
          </a:prstGeom>
        </p:spPr>
      </p:pic>
      <p:pic>
        <p:nvPicPr>
          <p:cNvPr id="12" name="Picture 11" descr="Plan-a-scuba-diving-trip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486400"/>
            <a:ext cx="1844566" cy="904766"/>
          </a:xfrm>
          <a:prstGeom prst="rect">
            <a:avLst/>
          </a:prstGeom>
        </p:spPr>
      </p:pic>
      <p:pic>
        <p:nvPicPr>
          <p:cNvPr id="13" name="Picture 12" descr="tomatina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2" y="5486404"/>
            <a:ext cx="1704975" cy="8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30727"/>
            <a:ext cx="7772400" cy="4031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</a:rPr>
              <a:t>INDIA  -  AN EXCELLENT INVESTMENT DESTINATION FOR COMPANIES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</a:rPr>
              <a:t>WITH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</a:rPr>
              <a:t>SUFFICIENT MANAGEMENT BANDWIDTH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</a:rPr>
              <a:t>AND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</a:rPr>
              <a:t>FINANCIAL RESOURCES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9"/>
            <a:ext cx="7696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</a:rPr>
              <a:t>INVESTMENTS BY ITALIAN COMPANIES IN INDIA </a:t>
            </a:r>
            <a:endParaRPr lang="en-IN" sz="2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9540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Selected </a:t>
            </a:r>
            <a:r>
              <a:rPr lang="en-US" dirty="0">
                <a:solidFill>
                  <a:prstClr val="black"/>
                </a:solidFill>
              </a:rPr>
              <a:t>leading Italian industrial and business groups already established and operating in India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096000"/>
            <a:ext cx="533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Source: Department of Industrial Policy &amp; </a:t>
            </a:r>
            <a:r>
              <a:rPr lang="en-US" sz="1100" dirty="0" smtClean="0">
                <a:solidFill>
                  <a:prstClr val="black"/>
                </a:solidFill>
              </a:rPr>
              <a:t>Promotion </a:t>
            </a:r>
            <a:endParaRPr lang="en-IN" sz="11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1981200"/>
          <a:ext cx="6400800" cy="39438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200400"/>
                <a:gridCol w="3200400"/>
              </a:tblGrid>
              <a:tr h="435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Fiat (including New Holland &amp; </a:t>
                      </a:r>
                      <a:r>
                        <a:rPr lang="en-US" sz="1400" b="0" dirty="0" err="1" smtClean="0"/>
                        <a:t>Magneti</a:t>
                      </a:r>
                      <a:r>
                        <a:rPr lang="en-US" sz="1400" b="0" dirty="0" smtClean="0"/>
                        <a:t>)</a:t>
                      </a:r>
                      <a:endParaRPr lang="en-US" sz="1400" b="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Armani</a:t>
                      </a:r>
                      <a:endParaRPr lang="en-US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1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Ferrero</a:t>
                      </a:r>
                      <a:endParaRPr lang="en-US" sz="1400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Pirelli</a:t>
                      </a:r>
                      <a:endParaRPr lang="en-US" sz="1400" dirty="0"/>
                    </a:p>
                  </a:txBody>
                  <a:tcPr/>
                </a:tc>
              </a:tr>
              <a:tr h="311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Perfetti</a:t>
                      </a:r>
                      <a:r>
                        <a:rPr lang="en-US" sz="1400" dirty="0" smtClean="0"/>
                        <a:t> Van </a:t>
                      </a:r>
                      <a:r>
                        <a:rPr lang="en-US" sz="1400" dirty="0" err="1" smtClean="0"/>
                        <a:t>Melle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Artsana</a:t>
                      </a:r>
                      <a:r>
                        <a:rPr lang="en-US" sz="1400" dirty="0" smtClean="0"/>
                        <a:t> / </a:t>
                      </a:r>
                      <a:r>
                        <a:rPr lang="en-US" sz="1400" dirty="0" err="1" smtClean="0"/>
                        <a:t>Chicco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1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Piaggio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Oerlikon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Grazizno</a:t>
                      </a:r>
                      <a:endParaRPr lang="en-US" sz="1400" dirty="0"/>
                    </a:p>
                  </a:txBody>
                  <a:tcPr/>
                </a:tc>
              </a:tr>
              <a:tr h="311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Prysmian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Brembo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1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Maire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Tecnimont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OBS (Coin/</a:t>
                      </a:r>
                      <a:r>
                        <a:rPr lang="en-US" sz="1400" dirty="0" err="1" smtClean="0"/>
                        <a:t>Oviesse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11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Techint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Bauli</a:t>
                      </a:r>
                      <a:r>
                        <a:rPr lang="en-US" sz="1400" dirty="0" smtClean="0"/>
                        <a:t> (cakes)</a:t>
                      </a:r>
                      <a:endParaRPr lang="en-US" sz="1400" dirty="0" smtClean="0">
                        <a:solidFill>
                          <a:prstClr val="black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1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Luxottica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Finmeccania</a:t>
                      </a:r>
                      <a:endParaRPr lang="en-US" sz="1400" dirty="0"/>
                    </a:p>
                  </a:txBody>
                  <a:tcPr/>
                </a:tc>
              </a:tr>
              <a:tr h="311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Assicurazioni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Generali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 </a:t>
                      </a:r>
                      <a:r>
                        <a:rPr lang="en-US" sz="1400" dirty="0" err="1" smtClean="0"/>
                        <a:t>Microelectronis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1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Daniel, </a:t>
                      </a:r>
                      <a:r>
                        <a:rPr lang="en-US" sz="1400" dirty="0" err="1" smtClean="0"/>
                        <a:t>Maccaferri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Snamprogetti</a:t>
                      </a:r>
                      <a:endParaRPr lang="en-US" sz="1400" dirty="0"/>
                    </a:p>
                  </a:txBody>
                  <a:tcPr/>
                </a:tc>
              </a:tr>
              <a:tr h="311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Natuzzi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Ansaldo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Caldaie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1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Ermenegildo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Lavazza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34025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6934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TECHNICAL COLLABORATIONS WITH INDIA</a:t>
            </a:r>
            <a:endParaRPr lang="en-IN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41854"/>
              </p:ext>
            </p:extLst>
          </p:nvPr>
        </p:nvGraphicFramePr>
        <p:xfrm>
          <a:off x="876300" y="1077306"/>
          <a:ext cx="7391400" cy="42856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47900"/>
                <a:gridCol w="2679700"/>
                <a:gridCol w="2463800"/>
              </a:tblGrid>
              <a:tr h="86544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Countries</a:t>
                      </a:r>
                      <a:endParaRPr lang="en-IN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No. of Technical Collaborations</a:t>
                      </a:r>
                      <a:endParaRPr lang="en-IN" sz="2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Percentage of total (since 1991)</a:t>
                      </a:r>
                      <a:endParaRPr lang="en-IN" sz="2400" b="0" dirty="0">
                        <a:latin typeface="+mn-lt"/>
                      </a:endParaRPr>
                    </a:p>
                  </a:txBody>
                  <a:tcPr/>
                </a:tc>
              </a:tr>
              <a:tr h="6193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USA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1824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22.62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6193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Germany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1114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13.82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6193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Japan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879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10.90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6193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UK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872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10.82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6193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Italy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488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6.00</a:t>
                      </a:r>
                      <a:endParaRPr lang="en-IN" sz="20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67103" y="5378672"/>
            <a:ext cx="7422932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Italy ranks 5</a:t>
            </a:r>
            <a:r>
              <a:rPr lang="en-IN" b="1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number of approved technical collaborations (</a:t>
            </a:r>
            <a:r>
              <a:rPr lang="en-IN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488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in India, </a:t>
            </a:r>
            <a:r>
              <a:rPr lang="en-IN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accounting  for around  6%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total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27743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effectLst/>
                <a:latin typeface="+mn-lt"/>
              </a:rPr>
              <a:t>INDO ITALIAN JOINT VENTURE CASE STUDIES</a:t>
            </a:r>
            <a:endParaRPr lang="en-US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0785138"/>
              </p:ext>
            </p:extLst>
          </p:nvPr>
        </p:nvGraphicFramePr>
        <p:xfrm>
          <a:off x="457200" y="1298034"/>
          <a:ext cx="822960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36153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438400"/>
            <a:ext cx="7467600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rgbClr val="000099"/>
                </a:solidFill>
              </a:rPr>
              <a:t>THEN WHY ARE WE HERE?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781800" cy="9233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INTERVIEW WITH Mr. UMBERTO FAVARO</a:t>
            </a:r>
          </a:p>
          <a:p>
            <a:pPr algn="ctr"/>
            <a:r>
              <a:rPr lang="en-US" b="1" dirty="0" smtClean="0"/>
              <a:t>HEAD OF PRODUCTION </a:t>
            </a:r>
          </a:p>
          <a:p>
            <a:pPr algn="ctr"/>
            <a:r>
              <a:rPr lang="en-US" b="1" dirty="0" smtClean="0"/>
              <a:t> BENETTON INDIA PVT LTD</a:t>
            </a:r>
            <a:endParaRPr lang="en-US" b="1" dirty="0"/>
          </a:p>
        </p:txBody>
      </p:sp>
      <p:pic>
        <p:nvPicPr>
          <p:cNvPr id="1028" name="Picture 4" descr="http://www.giftxoxo.com/image/data/Gift%20Voucher/united%20colo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14600"/>
            <a:ext cx="2971800" cy="2590800"/>
          </a:xfrm>
          <a:prstGeom prst="rect">
            <a:avLst/>
          </a:prstGeom>
          <a:noFill/>
        </p:spPr>
      </p:pic>
      <p:pic>
        <p:nvPicPr>
          <p:cNvPr id="1030" name="Picture 6" descr="http://justfortrendygirls.com/wp-content/uploads/2011/04/benetton-italy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00200"/>
            <a:ext cx="2133600" cy="1981200"/>
          </a:xfrm>
          <a:prstGeom prst="rect">
            <a:avLst/>
          </a:prstGeom>
          <a:noFill/>
        </p:spPr>
      </p:pic>
      <p:pic>
        <p:nvPicPr>
          <p:cNvPr id="1032" name="Picture 8" descr="http://thebestfashionblog.com/wp-content/uploads/2011/11/Benetton_FallWinter_20112012campaign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600200"/>
            <a:ext cx="2819400" cy="2133600"/>
          </a:xfrm>
          <a:prstGeom prst="rect">
            <a:avLst/>
          </a:prstGeom>
          <a:noFill/>
        </p:spPr>
      </p:pic>
      <p:pic>
        <p:nvPicPr>
          <p:cNvPr id="1034" name="Picture 10" descr="http://wantandafford.com/data/ss_11/benetton_ss11_campaign/benetton_spring-summer_collection_2011_7_khaki_l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810000"/>
            <a:ext cx="2209800" cy="2133600"/>
          </a:xfrm>
          <a:prstGeom prst="rect">
            <a:avLst/>
          </a:prstGeom>
          <a:noFill/>
        </p:spPr>
      </p:pic>
      <p:pic>
        <p:nvPicPr>
          <p:cNvPr id="1036" name="Picture 12" descr="http://www.funthingstodoinmanassas.com/wp-content/uploads/2012/04/the80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886200"/>
            <a:ext cx="2819400" cy="2057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pic>
        <p:nvPicPr>
          <p:cNvPr id="10" name="INTERVIEW WITH MR. UMBERTO - HEAD OF PRODUCTION WITH BENETTON IND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038600" y="5867400"/>
            <a:ext cx="304800" cy="304800"/>
          </a:xfrm>
          <a:prstGeom prst="rect">
            <a:avLst/>
          </a:prstGeom>
          <a:ln w="28575">
            <a:solidFill>
              <a:srgbClr val="F9740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7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6771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PROFILE OF BENETTON INDIA PVT LIMITED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	</a:t>
            </a:r>
            <a:endParaRPr kumimoji="0" lang="en-IN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05007"/>
            <a:ext cx="769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/>
              <a:t>Benetton entered the Indian market in 1991-92, as a 50:50 joint venture with the DCM </a:t>
            </a:r>
            <a:r>
              <a:rPr lang="en-US" dirty="0" smtClean="0"/>
              <a:t>Group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JV ended in 2004 with Benetton taking over  100% ownership of the company.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Brand </a:t>
            </a:r>
            <a:r>
              <a:rPr lang="en-US" dirty="0"/>
              <a:t>UCB present across 250 stores across 50 cities in India</a:t>
            </a:r>
            <a:r>
              <a:rPr lang="en-US" dirty="0" smtClean="0"/>
              <a:t>.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Brand </a:t>
            </a:r>
            <a:r>
              <a:rPr lang="en-US" dirty="0"/>
              <a:t>Sisley also launched in India in </a:t>
            </a:r>
            <a:r>
              <a:rPr lang="en-US" dirty="0" smtClean="0"/>
              <a:t>2006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Manufacturing </a:t>
            </a:r>
            <a:r>
              <a:rPr lang="en-US" dirty="0"/>
              <a:t>unit at Near Delhi. Sourcing is also done through contract manufacturing </a:t>
            </a:r>
            <a:endParaRPr lang="en-US" dirty="0" smtClean="0"/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The </a:t>
            </a:r>
            <a:r>
              <a:rPr lang="en-US" dirty="0"/>
              <a:t>company employs more than 300 people directly while indirect employment is in excess of 5,000 people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5334000"/>
            <a:ext cx="7696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/>
          <a:srcRect r="16208" b="32449"/>
          <a:stretch/>
        </p:blipFill>
        <p:spPr bwMode="auto">
          <a:xfrm>
            <a:off x="304800" y="6160736"/>
            <a:ext cx="1524000" cy="37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1566" y="1358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32350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01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BENETTON IN INDIA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676407"/>
            <a:ext cx="693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</a:rPr>
              <a:t>Flexible and adaptable merchandising strategy 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  <a:buSzPct val="95000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</a:rPr>
              <a:t>Direct retail marketing initiatives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</a:rPr>
              <a:t>Training &amp; development initiatives of middle management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</a:rPr>
              <a:t>Continued importance given by the parent </a:t>
            </a:r>
            <a:r>
              <a:rPr lang="en-US" sz="2000" dirty="0" smtClean="0">
                <a:solidFill>
                  <a:prstClr val="black"/>
                </a:solidFill>
              </a:rPr>
              <a:t>company</a:t>
            </a:r>
          </a:p>
          <a:p>
            <a:pPr lvl="0" algn="just">
              <a:spcBef>
                <a:spcPct val="20000"/>
              </a:spcBef>
              <a:buSzPct val="95000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</a:rPr>
              <a:t>Strong contribution of franchisee partners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4966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SUCCESS FACTORS</a:t>
            </a:r>
            <a:endParaRPr lang="en-IN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/>
          <a:srcRect r="16208" b="32449"/>
          <a:stretch/>
        </p:blipFill>
        <p:spPr bwMode="auto">
          <a:xfrm>
            <a:off x="304800" y="6160736"/>
            <a:ext cx="1524000" cy="37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24888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68128"/>
            <a:ext cx="8229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SAME DEUTZ-FAHR INDIA</a:t>
            </a:r>
          </a:p>
        </p:txBody>
      </p:sp>
      <p:sp>
        <p:nvSpPr>
          <p:cNvPr id="5" name="Rectangle 4"/>
          <p:cNvSpPr/>
          <p:nvPr/>
        </p:nvSpPr>
        <p:spPr>
          <a:xfrm>
            <a:off x="515004" y="1317923"/>
            <a:ext cx="8171796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SAME Greaves Tractors Ltd was a 50-50 joint venture between SAME of Italy and Greaves Cotton Ltd. to manufacture tractors in Mumbai, Maharashtra, India</a:t>
            </a:r>
            <a:endParaRPr lang="it-IT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It was established in 2000 to initially manufacture 10,000 tractors annually, but in 2002, Greaves sold out to SAME, and the company was renamed SAME </a:t>
            </a:r>
            <a:r>
              <a:rPr lang="en-US" dirty="0" err="1" smtClean="0"/>
              <a:t>Deutz</a:t>
            </a:r>
            <a:r>
              <a:rPr lang="en-US" dirty="0" smtClean="0"/>
              <a:t> </a:t>
            </a:r>
            <a:r>
              <a:rPr lang="en-US" dirty="0" err="1" smtClean="0"/>
              <a:t>Fahr</a:t>
            </a:r>
            <a:r>
              <a:rPr lang="en-US" dirty="0" smtClean="0"/>
              <a:t> India, Ltd.</a:t>
            </a:r>
            <a:endParaRPr lang="en-US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>
                <a:solidFill>
                  <a:prstClr val="black"/>
                </a:solidFill>
              </a:rPr>
              <a:t>Has an employee strength of 500 people producing 18000 tractors and 25000 engines of a total area of 35 acres</a:t>
            </a:r>
            <a:r>
              <a:rPr lang="en-US" dirty="0" smtClean="0"/>
              <a:t> in </a:t>
            </a:r>
            <a:r>
              <a:rPr lang="en-US" dirty="0" err="1" smtClean="0"/>
              <a:t>Ranipet</a:t>
            </a:r>
            <a:r>
              <a:rPr lang="en-US" dirty="0" smtClean="0"/>
              <a:t>, Tamil Nadu</a:t>
            </a:r>
          </a:p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it-IT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Their product range includes front-end dozer, </a:t>
            </a:r>
          </a:p>
          <a:p>
            <a:pPr marL="274320" lvl="0" indent="-274320">
              <a:spcBef>
                <a:spcPct val="20000"/>
              </a:spcBef>
              <a:buSzPct val="95000"/>
              <a:defRPr/>
            </a:pPr>
            <a:r>
              <a:rPr lang="en-US" dirty="0" smtClean="0"/>
              <a:t>    front-end loader, sugarcane thrasher, harvester, </a:t>
            </a:r>
          </a:p>
          <a:p>
            <a:pPr marL="274320" lvl="0" indent="-274320">
              <a:spcBef>
                <a:spcPct val="20000"/>
              </a:spcBef>
              <a:buSzPct val="95000"/>
              <a:defRPr/>
            </a:pPr>
            <a:r>
              <a:rPr lang="en-US" dirty="0" smtClean="0"/>
              <a:t>    top-mounted harvest compressor and infielder.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050" y="93657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PROFILE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36334" y="6051332"/>
            <a:ext cx="1645919" cy="475406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pic>
        <p:nvPicPr>
          <p:cNvPr id="10" name="Picture 9" descr="ploughing-just-got-posh-now-use-lamborghini-ferrari-tract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4382808"/>
            <a:ext cx="2270234" cy="170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68128"/>
            <a:ext cx="8229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SAME DEUTZ-FAHR INDIA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6536" y="91554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SUCCESS FACTORS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501868" y="1323588"/>
            <a:ext cx="8153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They are the sole manufacturers of tractors and engines in </a:t>
            </a:r>
            <a:r>
              <a:rPr lang="en-US" dirty="0" err="1" smtClean="0"/>
              <a:t>Raiphet</a:t>
            </a:r>
            <a:r>
              <a:rPr lang="en-US" dirty="0" smtClean="0"/>
              <a:t>, Tamil Nadu.</a:t>
            </a:r>
          </a:p>
          <a:p>
            <a:pPr marL="27432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They have 100 dealers </a:t>
            </a:r>
          </a:p>
          <a:p>
            <a:pPr marL="27432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/>
              <a:t>Their turnover in 2014 was €187.5 </a:t>
            </a:r>
            <a:r>
              <a:rPr lang="en-US" dirty="0" err="1" smtClean="0"/>
              <a:t>mn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274320" lvl="0" indent="-274320" algn="just">
              <a:spcBef>
                <a:spcPct val="20000"/>
              </a:spcBef>
              <a:buSzPct val="95000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>
                <a:solidFill>
                  <a:prstClr val="black"/>
                </a:solidFill>
              </a:rPr>
              <a:t>Selling over 60000 units globally, with India being the top market accounting more than 35% of the sales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>
                <a:solidFill>
                  <a:prstClr val="black"/>
                </a:solidFill>
              </a:rPr>
              <a:t>Targeting to achieve 90% market share in India by providing cutting edge technology present in higher ranged tractors.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>
                <a:solidFill>
                  <a:prstClr val="black"/>
                </a:solidFill>
              </a:rPr>
              <a:t>Long term goal is to penetrate Indian market by providing India centric tractors as well as sustain a growth momentum in exports.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6334" y="6051332"/>
            <a:ext cx="1645919" cy="475406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19822"/>
            <a:ext cx="2286000" cy="523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38150"/>
            <a:ext cx="8001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SESA S.P.A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079941"/>
            <a:ext cx="8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it-IT" sz="2000" dirty="0">
                <a:solidFill>
                  <a:prstClr val="black"/>
                </a:solidFill>
              </a:rPr>
              <a:t>Started in 1950, SESA SpA is a leading company from Italy in the area of manufacturing press plates for laminates producers</a:t>
            </a:r>
          </a:p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it-IT" sz="20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it-IT" sz="2000" dirty="0">
                <a:solidFill>
                  <a:prstClr val="black"/>
                </a:solidFill>
              </a:rPr>
              <a:t>Manufactures high quality </a:t>
            </a:r>
            <a:r>
              <a:rPr lang="en-US" sz="2000" dirty="0">
                <a:solidFill>
                  <a:prstClr val="black"/>
                </a:solidFill>
              </a:rPr>
              <a:t>press plates for structures and finishes for high and low pressure laminates</a:t>
            </a:r>
          </a:p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>
                <a:solidFill>
                  <a:prstClr val="black"/>
                </a:solidFill>
              </a:rPr>
              <a:t>P</a:t>
            </a:r>
            <a:r>
              <a:rPr lang="it-IT" sz="2000" dirty="0">
                <a:solidFill>
                  <a:prstClr val="black"/>
                </a:solidFill>
              </a:rPr>
              <a:t>ress plates are produced in various finsihes such </a:t>
            </a:r>
            <a:r>
              <a:rPr lang="it-IT" sz="2000" dirty="0" smtClean="0">
                <a:solidFill>
                  <a:prstClr val="black"/>
                </a:solidFill>
              </a:rPr>
              <a:t>as:</a:t>
            </a:r>
          </a:p>
          <a:p>
            <a:pPr lvl="0">
              <a:spcBef>
                <a:spcPct val="20000"/>
              </a:spcBef>
              <a:buSzPct val="95000"/>
              <a:defRPr/>
            </a:pPr>
            <a:r>
              <a:rPr lang="it-IT" sz="2000" dirty="0" smtClean="0">
                <a:solidFill>
                  <a:prstClr val="black"/>
                </a:solidFill>
              </a:rPr>
              <a:t> </a:t>
            </a:r>
            <a:endParaRPr lang="it-IT" sz="2000" dirty="0">
              <a:solidFill>
                <a:prstClr val="black"/>
              </a:solidFill>
            </a:endParaRPr>
          </a:p>
          <a:p>
            <a:pPr marL="640080" lvl="1" indent="-246888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r>
              <a:rPr lang="it-IT" sz="2000" dirty="0">
                <a:solidFill>
                  <a:prstClr val="black"/>
                </a:solidFill>
              </a:rPr>
              <a:t>Non-directional </a:t>
            </a:r>
            <a:r>
              <a:rPr lang="it-IT" sz="2000" dirty="0" smtClean="0">
                <a:solidFill>
                  <a:prstClr val="black"/>
                </a:solidFill>
              </a:rPr>
              <a:t>finsihes - </a:t>
            </a:r>
            <a:r>
              <a:rPr lang="it-IT" sz="2000" dirty="0">
                <a:solidFill>
                  <a:prstClr val="black"/>
                </a:solidFill>
              </a:rPr>
              <a:t>Matt &amp; Mirror</a:t>
            </a:r>
          </a:p>
          <a:p>
            <a:pPr marL="640080" lvl="1" indent="-246888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r>
              <a:rPr lang="it-IT" sz="2000" dirty="0">
                <a:solidFill>
                  <a:prstClr val="black"/>
                </a:solidFill>
              </a:rPr>
              <a:t>Engraved finishes- Pearl, Ashwood, </a:t>
            </a:r>
            <a:r>
              <a:rPr lang="it-IT" sz="2000" dirty="0" smtClean="0">
                <a:solidFill>
                  <a:prstClr val="black"/>
                </a:solidFill>
              </a:rPr>
              <a:t>Uniwood</a:t>
            </a:r>
          </a:p>
          <a:p>
            <a:pPr marL="640080" lvl="1" indent="-246888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endParaRPr lang="it-IT" sz="20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it-IT" sz="2000" dirty="0">
                <a:solidFill>
                  <a:prstClr val="black"/>
                </a:solidFill>
              </a:rPr>
              <a:t>Has manufacturing, sales amd maketing </a:t>
            </a:r>
            <a:endParaRPr lang="it-IT" sz="20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SzPct val="95000"/>
              <a:defRPr/>
            </a:pPr>
            <a:r>
              <a:rPr lang="it-IT" sz="2000" dirty="0" smtClean="0">
                <a:solidFill>
                  <a:prstClr val="black"/>
                </a:solidFill>
              </a:rPr>
              <a:t>   operations </a:t>
            </a:r>
            <a:r>
              <a:rPr lang="it-IT" sz="2000" dirty="0">
                <a:solidFill>
                  <a:prstClr val="black"/>
                </a:solidFill>
              </a:rPr>
              <a:t>all over the </a:t>
            </a:r>
            <a:r>
              <a:rPr lang="it-IT" sz="2000" dirty="0" smtClean="0">
                <a:solidFill>
                  <a:prstClr val="black"/>
                </a:solidFill>
              </a:rPr>
              <a:t>world</a:t>
            </a: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12" y="838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PROFILE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3464" y="4343400"/>
            <a:ext cx="1771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44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371605"/>
            <a:ext cx="8077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Indian partner played the role to took charge of the day </a:t>
            </a:r>
            <a:r>
              <a:rPr lang="en-US" sz="2000" dirty="0">
                <a:solidFill>
                  <a:prstClr val="black"/>
                </a:solidFill>
              </a:rPr>
              <a:t>to day </a:t>
            </a:r>
            <a:r>
              <a:rPr lang="en-US" sz="2000" dirty="0" smtClean="0">
                <a:solidFill>
                  <a:prstClr val="black"/>
                </a:solidFill>
              </a:rPr>
              <a:t>work</a:t>
            </a:r>
          </a:p>
          <a:p>
            <a:pPr lvl="0" algn="just">
              <a:spcBef>
                <a:spcPct val="20000"/>
              </a:spcBef>
              <a:buSzPct val="95000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Italian partner was involved in technical </a:t>
            </a:r>
            <a:r>
              <a:rPr lang="en-US" sz="2000" dirty="0">
                <a:solidFill>
                  <a:prstClr val="black"/>
                </a:solidFill>
              </a:rPr>
              <a:t>guidance and </a:t>
            </a:r>
            <a:r>
              <a:rPr lang="en-US" sz="2000" dirty="0" smtClean="0">
                <a:solidFill>
                  <a:prstClr val="black"/>
                </a:solidFill>
              </a:rPr>
              <a:t>direction</a:t>
            </a:r>
          </a:p>
          <a:p>
            <a:pPr lvl="0" algn="just">
              <a:spcBef>
                <a:spcPct val="20000"/>
              </a:spcBef>
              <a:buSzPct val="95000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Clear division of responsibilities between the Italian and Indian partners</a:t>
            </a:r>
          </a:p>
          <a:p>
            <a:pPr marL="274320" lvl="0" indent="-274320" algn="just">
              <a:spcBef>
                <a:spcPct val="20000"/>
              </a:spcBef>
              <a:buSzPct val="95000"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Availability of good quality technicians which can be further trained for the job at low labor cost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19822"/>
            <a:ext cx="2286000" cy="5233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536" y="97861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SUCCESS FACTORS</a:t>
            </a:r>
            <a:endParaRPr lang="en-IN" b="1" dirty="0"/>
          </a:p>
        </p:txBody>
      </p:sp>
      <p:sp>
        <p:nvSpPr>
          <p:cNvPr id="10" name="Rectangle 9"/>
          <p:cNvSpPr/>
          <p:nvPr/>
        </p:nvSpPr>
        <p:spPr>
          <a:xfrm>
            <a:off x="609600" y="438150"/>
            <a:ext cx="8001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SESA S.P.A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75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01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GRAZIANO TRANSMISSIONI</a:t>
            </a: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	</a:t>
            </a:r>
            <a:endParaRPr kumimoji="0" lang="en-IN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42842"/>
            <a:ext cx="822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buFont typeface="Wingdings 2"/>
              <a:buChar char=""/>
              <a:defRPr/>
            </a:pPr>
            <a:endParaRPr lang="en-US" sz="1600" dirty="0" smtClean="0">
              <a:latin typeface="Georgia" panose="02040502050405020303" pitchFamily="18" charset="0"/>
            </a:endParaRPr>
          </a:p>
          <a:p>
            <a:pPr marL="274320" indent="-274320" algn="just">
              <a:buFont typeface="Wingdings 2"/>
              <a:buChar char=""/>
              <a:defRPr/>
            </a:pPr>
            <a:r>
              <a:rPr lang="en-US" sz="2000" dirty="0" smtClean="0"/>
              <a:t>Entered India in 1998 as 100% subsidiary with a manufacturing unit in Noida, India, a place close to Delhi.</a:t>
            </a:r>
          </a:p>
          <a:p>
            <a:pPr algn="just">
              <a:defRPr/>
            </a:pPr>
            <a:endParaRPr lang="en-US" sz="2000" dirty="0"/>
          </a:p>
          <a:p>
            <a:pPr marL="274320" indent="-274320" algn="just">
              <a:buFont typeface="Wingdings 2"/>
              <a:buChar char=""/>
              <a:defRPr/>
            </a:pPr>
            <a:r>
              <a:rPr lang="en-US" sz="2000" dirty="0" smtClean="0"/>
              <a:t>Unit was set up as 100% Export Oriented Unit. Has made an exit from EOU scheme after completing 10 years of operation. Unit now operates as a unit under Domestic Tariff Area ( DTA). </a:t>
            </a:r>
          </a:p>
          <a:p>
            <a:pPr algn="just">
              <a:defRPr/>
            </a:pPr>
            <a:endParaRPr lang="en-US" sz="2000" dirty="0"/>
          </a:p>
          <a:p>
            <a:pPr marL="274320" indent="-274320" algn="just">
              <a:buFont typeface="Wingdings 2"/>
              <a:buChar char=""/>
              <a:defRPr/>
            </a:pPr>
            <a:r>
              <a:rPr lang="en-US" sz="2000" dirty="0"/>
              <a:t>Products being manufactured in India include gears, shafts, synchronizers assembly and transaxle assembly. </a:t>
            </a:r>
            <a:endParaRPr lang="en-US" sz="2000" dirty="0" smtClean="0"/>
          </a:p>
          <a:p>
            <a:pPr algn="just">
              <a:defRPr/>
            </a:pPr>
            <a:endParaRPr lang="en-US" sz="2000" dirty="0"/>
          </a:p>
          <a:p>
            <a:pPr marL="274320" indent="-274320" algn="just">
              <a:buFont typeface="Wingdings 2"/>
              <a:buChar char=""/>
              <a:defRPr/>
            </a:pPr>
            <a:r>
              <a:rPr lang="en-US" sz="2000" dirty="0"/>
              <a:t>Presently employee strength- </a:t>
            </a:r>
            <a:r>
              <a:rPr lang="en-US" sz="2000" dirty="0" smtClean="0"/>
              <a:t>100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6608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57204" y="5791200"/>
            <a:ext cx="1645919" cy="556702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pic>
        <p:nvPicPr>
          <p:cNvPr id="9" name="Picture 8" descr="prodotti_in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524" y="5490576"/>
            <a:ext cx="4476750" cy="10096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/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27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161403"/>
            <a:ext cx="8077200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  <a:cs typeface="Calibri" pitchFamily="34" charset="0"/>
              </a:rPr>
              <a:t>Customer Acquisition: focused on small orders and concentrated on exceeding customer expectations, which then lead to larger orders and repeat </a:t>
            </a:r>
            <a:r>
              <a:rPr lang="en-US" dirty="0" smtClean="0">
                <a:solidFill>
                  <a:prstClr val="black"/>
                </a:solidFill>
                <a:cs typeface="Calibri" pitchFamily="34" charset="0"/>
              </a:rPr>
              <a:t>business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en-US" dirty="0">
              <a:solidFill>
                <a:prstClr val="black"/>
              </a:solidFill>
              <a:cs typeface="Calibri" pitchFamily="34" charset="0"/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>
                <a:solidFill>
                  <a:prstClr val="black"/>
                </a:solidFill>
                <a:cs typeface="Calibri" pitchFamily="34" charset="0"/>
              </a:rPr>
              <a:t>Chose </a:t>
            </a:r>
            <a:r>
              <a:rPr lang="en-US" dirty="0">
                <a:solidFill>
                  <a:prstClr val="black"/>
                </a:solidFill>
                <a:cs typeface="Calibri" pitchFamily="34" charset="0"/>
              </a:rPr>
              <a:t>to supply wide variety of products with relatively smaller batch size to a number of </a:t>
            </a:r>
            <a:r>
              <a:rPr lang="en-US" dirty="0" smtClean="0">
                <a:solidFill>
                  <a:prstClr val="black"/>
                </a:solidFill>
                <a:cs typeface="Calibri" pitchFamily="34" charset="0"/>
              </a:rPr>
              <a:t>OEM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en-US" dirty="0" smtClean="0">
              <a:solidFill>
                <a:prstClr val="black"/>
              </a:solidFill>
              <a:cs typeface="Calibri" pitchFamily="34" charset="0"/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>
                <a:solidFill>
                  <a:prstClr val="black"/>
                </a:solidFill>
                <a:cs typeface="Calibri" pitchFamily="34" charset="0"/>
              </a:rPr>
              <a:t>Strategy </a:t>
            </a:r>
            <a:r>
              <a:rPr lang="en-US" dirty="0">
                <a:solidFill>
                  <a:prstClr val="black"/>
                </a:solidFill>
                <a:cs typeface="Calibri" pitchFamily="34" charset="0"/>
              </a:rPr>
              <a:t>for large number of customers to diversify market </a:t>
            </a:r>
            <a:r>
              <a:rPr lang="en-US" dirty="0" smtClean="0">
                <a:solidFill>
                  <a:prstClr val="black"/>
                </a:solidFill>
                <a:cs typeface="Calibri" pitchFamily="34" charset="0"/>
              </a:rPr>
              <a:t>risks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endParaRPr lang="en-US" dirty="0">
              <a:solidFill>
                <a:prstClr val="black"/>
              </a:solidFill>
              <a:cs typeface="Calibri" pitchFamily="34" charset="0"/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  <a:cs typeface="Calibri" pitchFamily="34" charset="0"/>
              </a:rPr>
              <a:t>Selected a</a:t>
            </a:r>
            <a:r>
              <a:rPr lang="en-US" dirty="0">
                <a:solidFill>
                  <a:prstClr val="black"/>
                </a:solidFill>
              </a:rPr>
              <a:t>nd sent 15 people to Italy for training for one year before the plant setting up of the pant and start of business operation </a:t>
            </a:r>
            <a:endParaRPr lang="en-US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  <a:buSzPct val="95000"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</a:rPr>
              <a:t>Indian business fully managed by Indian professionals trained in Italy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4" y="5791200"/>
            <a:ext cx="1645919" cy="556702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09902"/>
            <a:ext cx="8001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GRAZIANO TRANSMISSIONI</a:t>
            </a: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	</a:t>
            </a:r>
            <a:endParaRPr kumimoji="0" lang="en-IN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238" y="85248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SUCCESS FACTORS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0326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334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PERFETTI VAN MELLE INDIA</a:t>
            </a:r>
            <a:endParaRPr kumimoji="0" lang="en-IN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8"/>
            <a:ext cx="8248650" cy="402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err="1">
                <a:solidFill>
                  <a:prstClr val="black"/>
                </a:solidFill>
              </a:rPr>
              <a:t>Perfetti</a:t>
            </a:r>
            <a:r>
              <a:rPr lang="en-US" dirty="0">
                <a:solidFill>
                  <a:prstClr val="black"/>
                </a:solidFill>
              </a:rPr>
              <a:t> started operations in India in 1994 as </a:t>
            </a:r>
            <a:r>
              <a:rPr lang="en-US" dirty="0" err="1">
                <a:solidFill>
                  <a:prstClr val="black"/>
                </a:solidFill>
              </a:rPr>
              <a:t>Perfetti</a:t>
            </a:r>
            <a:r>
              <a:rPr lang="en-US" dirty="0">
                <a:solidFill>
                  <a:prstClr val="black"/>
                </a:solidFill>
              </a:rPr>
              <a:t> India Ltd.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 smtClean="0">
                <a:solidFill>
                  <a:prstClr val="black"/>
                </a:solidFill>
              </a:rPr>
              <a:t>Presently  </a:t>
            </a:r>
            <a:r>
              <a:rPr lang="en-US" dirty="0">
                <a:solidFill>
                  <a:prstClr val="black"/>
                </a:solidFill>
              </a:rPr>
              <a:t>it has close to 30% market share of </a:t>
            </a:r>
            <a:r>
              <a:rPr lang="en-US" dirty="0" smtClean="0">
                <a:solidFill>
                  <a:prstClr val="black"/>
                </a:solidFill>
              </a:rPr>
              <a:t> the Indian </a:t>
            </a:r>
            <a:r>
              <a:rPr lang="en-US" dirty="0">
                <a:solidFill>
                  <a:prstClr val="black"/>
                </a:solidFill>
              </a:rPr>
              <a:t>market 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</a:rPr>
              <a:t>Network of around 45,000 distributors in 2,000 urban towns </a:t>
            </a:r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</a:rPr>
              <a:t>Brands present in India </a:t>
            </a:r>
          </a:p>
          <a:p>
            <a:pPr marL="640080" lvl="1" indent="-246888" algn="just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</a:rPr>
              <a:t>Center Fresh</a:t>
            </a:r>
          </a:p>
          <a:p>
            <a:pPr marL="640080" lvl="1" indent="-246888" algn="just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</a:rPr>
              <a:t>Big </a:t>
            </a:r>
            <a:r>
              <a:rPr lang="en-US" dirty="0" err="1">
                <a:solidFill>
                  <a:prstClr val="black"/>
                </a:solidFill>
              </a:rPr>
              <a:t>Babol</a:t>
            </a:r>
            <a:endParaRPr lang="en-US" dirty="0">
              <a:solidFill>
                <a:prstClr val="black"/>
              </a:solidFill>
            </a:endParaRPr>
          </a:p>
          <a:p>
            <a:pPr marL="640080" lvl="1" indent="-246888" algn="just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r>
              <a:rPr lang="en-US" dirty="0" err="1">
                <a:solidFill>
                  <a:prstClr val="black"/>
                </a:solidFill>
              </a:rPr>
              <a:t>Alpenliebe</a:t>
            </a:r>
            <a:endParaRPr lang="en-US" dirty="0">
              <a:solidFill>
                <a:prstClr val="black"/>
              </a:solidFill>
            </a:endParaRPr>
          </a:p>
          <a:p>
            <a:pPr marL="640080" lvl="1" indent="-246888" algn="just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r>
              <a:rPr lang="en-US" dirty="0" err="1">
                <a:solidFill>
                  <a:prstClr val="black"/>
                </a:solidFill>
              </a:rPr>
              <a:t>Chlormint</a:t>
            </a:r>
            <a:endParaRPr lang="en-US" dirty="0">
              <a:solidFill>
                <a:prstClr val="black"/>
              </a:solidFill>
            </a:endParaRPr>
          </a:p>
          <a:p>
            <a:pPr marL="640080" lvl="1" indent="-246888" algn="just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r>
              <a:rPr lang="en-US" dirty="0">
                <a:solidFill>
                  <a:prstClr val="black"/>
                </a:solidFill>
              </a:rPr>
              <a:t>Mentos</a:t>
            </a:r>
          </a:p>
          <a:p>
            <a:pPr marL="640080" lvl="1" indent="-246888" algn="just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r>
              <a:rPr lang="en-US" dirty="0" err="1">
                <a:solidFill>
                  <a:prstClr val="black"/>
                </a:solidFill>
              </a:rPr>
              <a:t>Fruittella</a:t>
            </a:r>
            <a:endParaRPr lang="en-US" dirty="0">
              <a:solidFill>
                <a:prstClr val="black"/>
              </a:solidFill>
            </a:endParaRPr>
          </a:p>
          <a:p>
            <a:pPr marL="640080" lvl="1" indent="-246888" algn="just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r>
              <a:rPr lang="en-US" dirty="0" err="1">
                <a:solidFill>
                  <a:prstClr val="black"/>
                </a:solidFill>
              </a:rPr>
              <a:t>Cofitos</a:t>
            </a:r>
            <a:r>
              <a:rPr lang="en-US" dirty="0">
                <a:solidFill>
                  <a:prstClr val="black"/>
                </a:solidFill>
              </a:rPr>
              <a:t>, </a:t>
            </a:r>
          </a:p>
          <a:p>
            <a:pPr marL="640080" lvl="1" indent="-246888" algn="just">
              <a:spcBef>
                <a:spcPct val="20000"/>
              </a:spcBef>
              <a:buSzPct val="85000"/>
              <a:buFont typeface="Wingdings 2"/>
              <a:buChar char=""/>
              <a:defRPr/>
            </a:pPr>
            <a:r>
              <a:rPr lang="en-US" dirty="0" err="1" smtClean="0">
                <a:solidFill>
                  <a:prstClr val="black"/>
                </a:solidFill>
              </a:rPr>
              <a:t>Happydent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608" y="1066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PROFILE</a:t>
            </a:r>
            <a:endParaRPr lang="en-US" b="1" dirty="0"/>
          </a:p>
        </p:txBody>
      </p:sp>
      <p:pic>
        <p:nvPicPr>
          <p:cNvPr id="7" name="Picture 2" descr="http://perfettivanmelle.in/images/perfetti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70" y="6004034"/>
            <a:ext cx="1171575" cy="49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pic>
        <p:nvPicPr>
          <p:cNvPr id="10" name="Picture 9" descr="22998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931" y="4191000"/>
            <a:ext cx="51462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2"/>
            <a:ext cx="8001000" cy="54476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ARE ITALIAN COMPANIES AT A CROSS ROAD? </a:t>
            </a:r>
          </a:p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AND </a:t>
            </a:r>
          </a:p>
          <a:p>
            <a:pPr algn="ctr"/>
            <a:endParaRPr lang="en-US" sz="36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AND ARE WONDERING…..</a:t>
            </a:r>
          </a:p>
          <a:p>
            <a:pPr algn="ctr"/>
            <a:r>
              <a:rPr lang="en-US" sz="3600" b="1" dirty="0" smtClean="0">
                <a:solidFill>
                  <a:srgbClr val="000099"/>
                </a:solidFill>
              </a:rPr>
              <a:t>WHAT NEXT?</a:t>
            </a:r>
          </a:p>
          <a:p>
            <a:pPr algn="ctr"/>
            <a:endParaRPr lang="en-US" sz="4000" b="1" dirty="0" smtClean="0"/>
          </a:p>
          <a:p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8001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kern="0" dirty="0"/>
              <a:t>PERFETTI VAN MELLE </a:t>
            </a:r>
            <a:r>
              <a:rPr lang="en-US" sz="2000" b="1" kern="0" dirty="0" smtClean="0"/>
              <a:t>INDIA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219201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/>
              <a:t>Cost competitiveness  with low selling price </a:t>
            </a:r>
            <a:endParaRPr lang="en-US" sz="2000" dirty="0" smtClean="0"/>
          </a:p>
          <a:p>
            <a:pPr lvl="0" algn="just">
              <a:spcBef>
                <a:spcPct val="20000"/>
              </a:spcBef>
              <a:buSzPct val="95000"/>
              <a:defRPr/>
            </a:pPr>
            <a:endParaRPr lang="en-US" sz="2000" dirty="0"/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/>
              <a:t>Launched brands after considerable market research so as to have insight about the likes and preferences of Indian </a:t>
            </a:r>
            <a:r>
              <a:rPr lang="en-US" sz="2000" dirty="0" smtClean="0"/>
              <a:t>consumers</a:t>
            </a:r>
          </a:p>
          <a:p>
            <a:pPr lvl="0" algn="just">
              <a:spcBef>
                <a:spcPct val="20000"/>
              </a:spcBef>
              <a:buSzPct val="95000"/>
              <a:defRPr/>
            </a:pPr>
            <a:r>
              <a:rPr lang="en-US" sz="2000" dirty="0" smtClean="0"/>
              <a:t> </a:t>
            </a:r>
            <a:endParaRPr lang="en-US" sz="2000" dirty="0"/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/>
              <a:t>The climatic conditions of the Indian geographical region have been kept under consideration for product composition and long shelf </a:t>
            </a:r>
            <a:r>
              <a:rPr lang="en-US" sz="2000" dirty="0" smtClean="0"/>
              <a:t>life</a:t>
            </a:r>
          </a:p>
          <a:p>
            <a:pPr lvl="0" algn="just">
              <a:spcBef>
                <a:spcPct val="20000"/>
              </a:spcBef>
              <a:buSzPct val="95000"/>
              <a:defRPr/>
            </a:pPr>
            <a:endParaRPr lang="en-US" sz="2000" dirty="0"/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/>
              <a:t>Aggressive  sales strategy  with a wide network of  Carry &amp; Forwarding agents (C&amp;FA), distributors &amp; sales </a:t>
            </a:r>
            <a:r>
              <a:rPr lang="en-US" sz="2000" dirty="0" smtClean="0"/>
              <a:t>force</a:t>
            </a:r>
          </a:p>
          <a:p>
            <a:pPr lvl="0" algn="just">
              <a:spcBef>
                <a:spcPct val="20000"/>
              </a:spcBef>
              <a:buSzPct val="95000"/>
              <a:defRPr/>
            </a:pPr>
            <a:endParaRPr lang="en-US" sz="2000" dirty="0"/>
          </a:p>
          <a:p>
            <a:pPr marL="274320" lvl="0" indent="-274320" algn="just">
              <a:spcBef>
                <a:spcPct val="20000"/>
              </a:spcBef>
              <a:buSzPct val="95000"/>
              <a:buFont typeface="Wingdings 2"/>
              <a:buChar char=""/>
              <a:defRPr/>
            </a:pPr>
            <a:r>
              <a:rPr lang="en-US" sz="2000" dirty="0"/>
              <a:t>10 to 15% of net sales each year is spent on advertising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9442" y="869732"/>
            <a:ext cx="32880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kern="0" dirty="0" smtClean="0"/>
              <a:t>KEY SUCCESS FACTORS </a:t>
            </a:r>
            <a:endParaRPr lang="en-IN" b="1" dirty="0"/>
          </a:p>
        </p:txBody>
      </p:sp>
      <p:pic>
        <p:nvPicPr>
          <p:cNvPr id="8" name="Picture 2" descr="http://perfettivanmelle.in/images/perfetti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70" y="6004034"/>
            <a:ext cx="1171575" cy="49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42344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"/>
            <a:ext cx="81534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ENTRY STRATEGY FOR ITALIAN COMPANIES</a:t>
            </a:r>
            <a:endParaRPr lang="en-IN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2" y="2133600"/>
            <a:ext cx="8269941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278523"/>
            <a:ext cx="24384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Options to enter India</a:t>
            </a:r>
            <a:endParaRPr lang="en-IN" dirty="0"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3099"/>
            <a:ext cx="82296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MODES OF OPERATION OF ITALIAN COMPANIES</a:t>
            </a:r>
            <a:endParaRPr lang="en-IN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4" y="1295400"/>
            <a:ext cx="8334851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6096022"/>
            <a:ext cx="2779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Source: Embassy of Italy in India</a:t>
            </a:r>
            <a:endParaRPr lang="en-IN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MAIN SECTORS OF INTEREST FOR ITALIAN COMPANIES</a:t>
            </a:r>
            <a:endParaRPr lang="en-IN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81" y="902732"/>
            <a:ext cx="6069451" cy="537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7" y="457200"/>
            <a:ext cx="8534399" cy="381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MAJOR INDUSTRIES </a:t>
            </a:r>
            <a:r>
              <a:rPr lang="en-US" sz="2000" b="1" dirty="0" smtClean="0">
                <a:ea typeface="+mj-ea"/>
                <a:cs typeface="+mj-cs"/>
              </a:rPr>
              <a:t>IN INDIA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- SIZE </a:t>
            </a:r>
            <a:r>
              <a:rPr lang="en-US" sz="2000" b="1" dirty="0" smtClean="0">
                <a:ea typeface="+mj-ea"/>
                <a:cs typeface="+mj-cs"/>
              </a:rPr>
              <a:t>AND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 GROWTH RATE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51293"/>
              </p:ext>
            </p:extLst>
          </p:nvPr>
        </p:nvGraphicFramePr>
        <p:xfrm>
          <a:off x="728818" y="1238392"/>
          <a:ext cx="7619999" cy="494387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80319"/>
                <a:gridCol w="2882705"/>
                <a:gridCol w="1856975"/>
              </a:tblGrid>
              <a:tr h="6103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INDUSTRY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PRESENT MARKET SIZE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GROWTH RATE (%)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48772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/>
                        <a:t>Textiles	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/>
                        <a:t>49 bn Euro</a:t>
                      </a:r>
                      <a:r>
                        <a:rPr lang="en-US" sz="1800" kern="1200" baseline="0" dirty="0" smtClean="0"/>
                        <a:t>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11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48772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/>
                        <a:t>Bio Technology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/>
                        <a:t>2.1 bn Euro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23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8772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/>
                        <a:t>Pharmaceuticals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/>
                        <a:t>7.14 bn Euro	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12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48772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/>
                        <a:t>Automobiles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/>
                        <a:t>32 bn  Euro	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20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48772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/>
                        <a:t>Auto Components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/>
                        <a:t>15.4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dirty="0" smtClean="0"/>
                        <a:t>bn Euro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/>
                        <a:t>18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493049">
                <a:tc>
                  <a:txBody>
                    <a:bodyPr/>
                    <a:lstStyle/>
                    <a:p>
                      <a:pPr algn="l"/>
                      <a:r>
                        <a:rPr lang="en-IN" sz="1800" kern="1200" dirty="0" smtClean="0"/>
                        <a:t>Aviation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800" kern="1200" dirty="0" smtClean="0"/>
                        <a:t>51.53 mn passengers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kern="1200" dirty="0" smtClean="0"/>
                        <a:t>19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477615">
                <a:tc>
                  <a:txBody>
                    <a:bodyPr/>
                    <a:lstStyle/>
                    <a:p>
                      <a:pPr algn="l"/>
                      <a:r>
                        <a:rPr lang="en-IN" sz="1800" kern="1200" dirty="0" smtClean="0"/>
                        <a:t>Information Technology	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800" kern="1200" dirty="0" smtClean="0"/>
                        <a:t>61.67 bn </a:t>
                      </a:r>
                      <a:r>
                        <a:rPr lang="en-US" sz="1800" kern="1200" dirty="0" smtClean="0"/>
                        <a:t>Euro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/>
                        <a:t>16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8772">
                <a:tc>
                  <a:txBody>
                    <a:bodyPr/>
                    <a:lstStyle/>
                    <a:p>
                      <a:pPr algn="l"/>
                      <a:r>
                        <a:rPr lang="en-IN" sz="1800" kern="1200" dirty="0" smtClean="0"/>
                        <a:t>Cement	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800" kern="1200" dirty="0" smtClean="0"/>
                        <a:t>136.51 mn tons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/>
                        <a:t>11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8772">
                <a:tc>
                  <a:txBody>
                    <a:bodyPr/>
                    <a:lstStyle/>
                    <a:p>
                      <a:pPr algn="l"/>
                      <a:r>
                        <a:rPr lang="en-IN" sz="1800" kern="1200" dirty="0" smtClean="0"/>
                        <a:t>Steel	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800" kern="1200" dirty="0" smtClean="0"/>
                        <a:t>64.88 mn tons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/>
                        <a:t>8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0350">
                <a:tc>
                  <a:txBody>
                    <a:bodyPr/>
                    <a:lstStyle/>
                    <a:p>
                      <a:pPr algn="l"/>
                      <a:r>
                        <a:rPr lang="en-IN" sz="1800" kern="1200" dirty="0" smtClean="0"/>
                        <a:t>Food Processing Industry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800" kern="1200" dirty="0" smtClean="0"/>
                        <a:t>49 bn </a:t>
                      </a:r>
                      <a:r>
                        <a:rPr lang="en-US" sz="1800" kern="1200" dirty="0" smtClean="0"/>
                        <a:t>Euro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/>
                        <a:t>10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3" y="990600"/>
            <a:ext cx="779991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2296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INDIAN AUTOMOBILE COMPONENT INDUSTRY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22421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8"/>
            <a:ext cx="8458200" cy="49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2296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SEGMENTS OF THE AUTOMOBILE COMPONENT INDUSTRY WHERE ITALIAN COMPANIES CAN INVEST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14957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3230"/>
            <a:ext cx="5334000" cy="4053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31304"/>
            <a:ext cx="5334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0952" y="3048000"/>
            <a:ext cx="2488432" cy="3093154"/>
          </a:xfrm>
          <a:prstGeom prst="rect">
            <a:avLst/>
          </a:prstGeom>
          <a:noFill/>
          <a:ln w="19050">
            <a:solidFill>
              <a:srgbClr val="DC7C1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300" dirty="0" smtClean="0"/>
              <a:t>Fiat (Italy)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Piaggio (Italy)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Ford (US)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Toyota (Japan)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BMW  (Germany)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Honda (Japan)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Suzuki (Japan)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Hyundai (South Korea)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Nissan (Japan)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Mercedes (Germany)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Renault (France)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Volkswagen (Germany)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General Motors (US)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Audi (Germany)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/>
              <a:t>  Jaguar (UK)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FDI INFLOW IN THE AUTOMOBILE INDSTRY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57" t="24148" r="39671" b="17897"/>
          <a:stretch/>
        </p:blipFill>
        <p:spPr>
          <a:xfrm>
            <a:off x="6019800" y="921009"/>
            <a:ext cx="2590800" cy="1675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2667000"/>
            <a:ext cx="2514600" cy="338554"/>
          </a:xfrm>
          <a:prstGeom prst="rect">
            <a:avLst/>
          </a:prstGeom>
          <a:solidFill>
            <a:srgbClr val="DC7C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Key Foreign Players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14571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50780"/>
          <a:stretch>
            <a:fillRect/>
          </a:stretch>
        </p:blipFill>
        <p:spPr>
          <a:xfrm>
            <a:off x="533400" y="1219200"/>
            <a:ext cx="4876800" cy="4957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4114800"/>
            <a:ext cx="3048000" cy="1962076"/>
          </a:xfrm>
          <a:prstGeom prst="rect">
            <a:avLst/>
          </a:prstGeom>
          <a:noFill/>
          <a:ln w="19050">
            <a:solidFill>
              <a:srgbClr val="DC7C1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 err="1" smtClean="0"/>
              <a:t>Maire</a:t>
            </a:r>
            <a:r>
              <a:rPr lang="en-US" sz="1350" dirty="0" smtClean="0"/>
              <a:t> </a:t>
            </a:r>
            <a:r>
              <a:rPr lang="en-US" sz="1350" dirty="0" err="1" smtClean="0"/>
              <a:t>Tecnimont</a:t>
            </a:r>
            <a:r>
              <a:rPr lang="en-US" sz="1350" dirty="0" smtClean="0"/>
              <a:t> (Italy)</a:t>
            </a:r>
          </a:p>
          <a:p>
            <a:endParaRPr lang="en-US" sz="1350" dirty="0" smtClean="0"/>
          </a:p>
          <a:p>
            <a:pPr>
              <a:buFont typeface="Arial" pitchFamily="34" charset="0"/>
              <a:buChar char="•"/>
            </a:pPr>
            <a:r>
              <a:rPr lang="en-US" sz="1350" dirty="0" smtClean="0"/>
              <a:t>  AP Moller Maersk (Denmark)</a:t>
            </a:r>
          </a:p>
          <a:p>
            <a:endParaRPr lang="en-US" sz="1350" dirty="0" smtClean="0"/>
          </a:p>
          <a:p>
            <a:pPr>
              <a:buFont typeface="Arial" pitchFamily="34" charset="0"/>
              <a:buChar char="•"/>
            </a:pPr>
            <a:r>
              <a:rPr lang="en-US" sz="1350" dirty="0" smtClean="0"/>
              <a:t>  </a:t>
            </a:r>
            <a:r>
              <a:rPr lang="en-US" sz="1350" dirty="0" err="1" smtClean="0"/>
              <a:t>Gaz</a:t>
            </a:r>
            <a:r>
              <a:rPr lang="en-US" sz="1350" dirty="0" smtClean="0"/>
              <a:t> De France (France)</a:t>
            </a:r>
          </a:p>
          <a:p>
            <a:endParaRPr lang="en-US" sz="1350" dirty="0" smtClean="0"/>
          </a:p>
          <a:p>
            <a:pPr>
              <a:buFont typeface="Arial" pitchFamily="34" charset="0"/>
              <a:buChar char="•"/>
            </a:pPr>
            <a:r>
              <a:rPr lang="en-US" sz="1350" dirty="0" smtClean="0"/>
              <a:t>  </a:t>
            </a:r>
            <a:r>
              <a:rPr lang="en-US" sz="1350" dirty="0" err="1" smtClean="0"/>
              <a:t>Isolux</a:t>
            </a:r>
            <a:r>
              <a:rPr lang="en-US" sz="1350" dirty="0" smtClean="0"/>
              <a:t> </a:t>
            </a:r>
            <a:r>
              <a:rPr lang="en-US" sz="1350" dirty="0" err="1" smtClean="0"/>
              <a:t>Corsan</a:t>
            </a:r>
            <a:r>
              <a:rPr lang="en-US" sz="1350" dirty="0" smtClean="0"/>
              <a:t> (Spain)</a:t>
            </a:r>
          </a:p>
          <a:p>
            <a:endParaRPr lang="en-US" sz="1350" dirty="0" smtClean="0"/>
          </a:p>
          <a:p>
            <a:pPr>
              <a:buFont typeface="Arial" pitchFamily="34" charset="0"/>
              <a:buChar char="•"/>
            </a:pPr>
            <a:r>
              <a:rPr lang="en-US" sz="1350" dirty="0" smtClean="0"/>
              <a:t>  IJM Corp (Malaysia)</a:t>
            </a:r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3536364"/>
            <a:ext cx="3124200" cy="338554"/>
          </a:xfrm>
          <a:prstGeom prst="rect">
            <a:avLst/>
          </a:prstGeom>
          <a:solidFill>
            <a:srgbClr val="DC7C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Key Foreign Players</a:t>
            </a:r>
          </a:p>
        </p:txBody>
      </p:sp>
      <p:pic>
        <p:nvPicPr>
          <p:cNvPr id="54274" name="Picture 2" descr="http://www.iciciventure.com/admin/uploads/ef8f1a68ad021996e28a3a35c8f6f123infrastru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19200"/>
            <a:ext cx="32004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INFRASTRUCTURE INDSTRY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26144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4944492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3352800"/>
            <a:ext cx="3276600" cy="304800"/>
          </a:xfrm>
          <a:prstGeom prst="rect">
            <a:avLst/>
          </a:prstGeom>
          <a:solidFill>
            <a:srgbClr val="DE6D1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Key Foreign Players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962402"/>
            <a:ext cx="3124200" cy="2092881"/>
          </a:xfrm>
          <a:prstGeom prst="rect">
            <a:avLst/>
          </a:prstGeom>
          <a:noFill/>
          <a:ln w="19050">
            <a:solidFill>
              <a:srgbClr val="DC7C1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Shell (Netherland)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BP (UK)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BG Group (UK)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Carin</a:t>
            </a:r>
            <a:r>
              <a:rPr lang="en-US" sz="1600" dirty="0" smtClean="0"/>
              <a:t> (UK)</a:t>
            </a:r>
          </a:p>
        </p:txBody>
      </p:sp>
      <p:pic>
        <p:nvPicPr>
          <p:cNvPr id="53250" name="Picture 2" descr="http://www.lagoonglobal.com/css/images/o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914400"/>
            <a:ext cx="3276600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OIL AND GAS INDSTRY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36148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87025"/>
            <a:ext cx="8153400" cy="5386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DO YOU HAVE CERTAIN STRENGTHS WHICH YOU ARE NOT AWARE OF?</a:t>
            </a:r>
          </a:p>
          <a:p>
            <a:endParaRPr lang="en-US" sz="32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OR</a:t>
            </a:r>
          </a:p>
          <a:p>
            <a:endParaRPr lang="en-US" sz="32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IF AWARE, YOU JUST DON’T KNOW HOW TO MAKE USE OF IT</a:t>
            </a:r>
          </a:p>
          <a:p>
            <a:pPr algn="ctr"/>
            <a:endParaRPr lang="en-US" sz="3200" b="1" dirty="0" smtClean="0"/>
          </a:p>
          <a:p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098332"/>
            <a:ext cx="4772025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3124201"/>
            <a:ext cx="3352800" cy="3077766"/>
          </a:xfrm>
          <a:prstGeom prst="rect">
            <a:avLst/>
          </a:prstGeom>
          <a:noFill/>
          <a:ln w="19050">
            <a:solidFill>
              <a:srgbClr val="DC7C1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Solaria (USA)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Krempel</a:t>
            </a:r>
            <a:r>
              <a:rPr lang="en-US" dirty="0" smtClean="0"/>
              <a:t> </a:t>
            </a:r>
            <a:r>
              <a:rPr lang="en-US" dirty="0" err="1" smtClean="0"/>
              <a:t>Gmbh</a:t>
            </a:r>
            <a:r>
              <a:rPr lang="en-US" dirty="0" smtClean="0"/>
              <a:t> (Germany)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Siemens (Germany)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Vesta</a:t>
            </a:r>
            <a:r>
              <a:rPr lang="en-US" dirty="0" smtClean="0"/>
              <a:t> (Denmark)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Spitzen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  Solutions (Germany)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Enercon</a:t>
            </a:r>
            <a:r>
              <a:rPr lang="en-US" dirty="0" smtClean="0"/>
              <a:t> (Germany)</a:t>
            </a:r>
          </a:p>
          <a:p>
            <a:pPr marL="285750" indent="-285750"/>
            <a:endParaRPr lang="en-US" dirty="0" smtClean="0">
              <a:latin typeface="Georgia" panose="02040502050405020303" pitchFamily="18" charset="0"/>
            </a:endParaRPr>
          </a:p>
          <a:p>
            <a:endParaRPr lang="en-US" sz="1400" dirty="0" smtClean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743223"/>
            <a:ext cx="3352800" cy="307777"/>
          </a:xfrm>
          <a:prstGeom prst="rect">
            <a:avLst/>
          </a:prstGeom>
          <a:solidFill>
            <a:srgbClr val="DC7C1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Key Foreign Players</a:t>
            </a:r>
            <a:endParaRPr lang="en-IN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powervisionsecuricom.in/Adminpanel/product_images/425d3b5b5c70412d8fab405479aee3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75935"/>
            <a:ext cx="3352800" cy="16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RENEWABLE ENERGY INDSTRY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8985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56" y="1066800"/>
            <a:ext cx="473471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7101" y="2987562"/>
            <a:ext cx="3495935" cy="307777"/>
          </a:xfrm>
          <a:prstGeom prst="rect">
            <a:avLst/>
          </a:prstGeom>
          <a:solidFill>
            <a:srgbClr val="DE6D1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Key foreign players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3698" y="3364156"/>
            <a:ext cx="3316902" cy="2477601"/>
          </a:xfrm>
          <a:prstGeom prst="rect">
            <a:avLst/>
          </a:prstGeom>
          <a:noFill/>
          <a:ln w="19050">
            <a:solidFill>
              <a:srgbClr val="DC7C1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Nestle (Switzerland)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Kellogg (US)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Heinz (US)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Danone</a:t>
            </a:r>
            <a:r>
              <a:rPr lang="en-US" sz="1600" dirty="0" smtClean="0"/>
              <a:t> (Spain)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Mc Cain (Canada)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Agro Dutch </a:t>
            </a:r>
            <a:r>
              <a:rPr lang="en-US" sz="1600" dirty="0" err="1" smtClean="0"/>
              <a:t>Ind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Hatsun</a:t>
            </a:r>
            <a:r>
              <a:rPr lang="en-US" sz="1600" dirty="0" smtClean="0"/>
              <a:t> Agro Products Ltd</a:t>
            </a:r>
          </a:p>
          <a:p>
            <a:pPr marL="285750" indent="-285750"/>
            <a:endParaRPr lang="en-US" sz="1600" dirty="0" smtClean="0">
              <a:latin typeface="Georgia" panose="02040502050405020303" pitchFamily="18" charset="0"/>
            </a:endParaRPr>
          </a:p>
          <a:p>
            <a:pPr marL="285750" indent="-285750"/>
            <a:endParaRPr lang="en-IN" sz="1100" dirty="0"/>
          </a:p>
        </p:txBody>
      </p:sp>
      <p:pic>
        <p:nvPicPr>
          <p:cNvPr id="2050" name="Picture 2" descr="http://elitemobilegrocery.com/yahoo_site_admin/assets/images/savon_frozen_foods.198100944_st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49" y="990600"/>
            <a:ext cx="3471653" cy="19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FOOD PROCESSING INDSTRY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9047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2296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FOOD PROCESSING INDUSTRY - DEMAND DRIVERS</a:t>
            </a:r>
            <a:endParaRPr lang="en-IN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066800"/>
            <a:ext cx="4981575" cy="4800600"/>
          </a:xfrm>
          <a:prstGeom prst="rect">
            <a:avLst/>
          </a:prstGeom>
          <a:ln w="12700">
            <a:solidFill>
              <a:srgbClr val="DC7C1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62600" y="106682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Key foreign players</a:t>
            </a:r>
            <a:endParaRPr lang="en-IN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447802"/>
            <a:ext cx="3200400" cy="2031325"/>
          </a:xfrm>
          <a:prstGeom prst="rect">
            <a:avLst/>
          </a:prstGeom>
          <a:noFill/>
          <a:ln w="19050">
            <a:solidFill>
              <a:srgbClr val="DC7C1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Twofold – Catering to the Indian market and making India an ‘outsourcing’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Focus on improving supply chain infrastructure – cold storage, food parks and warehouses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Government offers incentives for supply chain infrastructure</a:t>
            </a:r>
            <a:endParaRPr lang="en-IN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3546" y="3700108"/>
            <a:ext cx="3343428" cy="21672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62604" y="990604"/>
            <a:ext cx="3121560" cy="307777"/>
          </a:xfrm>
          <a:prstGeom prst="rect">
            <a:avLst/>
          </a:prstGeom>
          <a:solidFill>
            <a:srgbClr val="DE6D10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Opportunities for foreign players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37961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200" y="901083"/>
            <a:ext cx="4876800" cy="5092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683" y="3938956"/>
            <a:ext cx="3245519" cy="2031325"/>
          </a:xfrm>
          <a:prstGeom prst="rect">
            <a:avLst/>
          </a:prstGeom>
          <a:noFill/>
          <a:ln w="19050">
            <a:solidFill>
              <a:srgbClr val="DC7C1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GSK (UK)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Novo Nordisk (Denmark)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Merck &amp; Co (US)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Astra Zeneca (UK)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H. </a:t>
            </a:r>
            <a:r>
              <a:rPr lang="en-US" sz="1400" dirty="0" err="1" smtClean="0"/>
              <a:t>Lundbeck</a:t>
            </a:r>
            <a:r>
              <a:rPr lang="en-US" sz="1400" dirty="0" smtClean="0"/>
              <a:t> (Denmark)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Sanofi</a:t>
            </a:r>
            <a:r>
              <a:rPr lang="en-US" sz="1400" dirty="0" smtClean="0"/>
              <a:t>-Aventis (France)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Novartis (Switzerland)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Abbot (UK)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Bayer (Germany)</a:t>
            </a:r>
            <a:endParaRPr lang="en-IN" sz="1400" dirty="0"/>
          </a:p>
        </p:txBody>
      </p:sp>
      <p:pic>
        <p:nvPicPr>
          <p:cNvPr id="25602" name="Picture 2" descr="http://www.nigms.nih.gov/education/PublishingImages/pill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2" y="990601"/>
            <a:ext cx="3400791" cy="21335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505200"/>
            <a:ext cx="3200400" cy="307777"/>
          </a:xfrm>
          <a:prstGeom prst="rect">
            <a:avLst/>
          </a:prstGeom>
          <a:solidFill>
            <a:srgbClr val="DE6D1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Key foreign players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PHARMACEUTICAL INDSTRY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9001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216"/>
          <a:stretch/>
        </p:blipFill>
        <p:spPr>
          <a:xfrm>
            <a:off x="457201" y="914400"/>
            <a:ext cx="4389926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2" y="3048006"/>
            <a:ext cx="4733925" cy="2847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3429006"/>
            <a:ext cx="3276600" cy="2308324"/>
          </a:xfrm>
          <a:prstGeom prst="rect">
            <a:avLst/>
          </a:prstGeom>
          <a:noFill/>
          <a:ln w="19050">
            <a:solidFill>
              <a:srgbClr val="DC7C1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Vulcabras</a:t>
            </a:r>
            <a:r>
              <a:rPr lang="en-US" dirty="0" smtClean="0"/>
              <a:t> Azalea (Brazil)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Tessitura </a:t>
            </a:r>
            <a:r>
              <a:rPr lang="en-US" dirty="0" err="1" smtClean="0"/>
              <a:t>Monti</a:t>
            </a:r>
            <a:r>
              <a:rPr lang="en-US" dirty="0" smtClean="0"/>
              <a:t> (Italy)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Soktas (Turkey)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Vincenzo</a:t>
            </a:r>
            <a:r>
              <a:rPr lang="en-US" dirty="0" smtClean="0"/>
              <a:t> </a:t>
            </a:r>
            <a:r>
              <a:rPr lang="en-US" dirty="0" err="1" smtClean="0"/>
              <a:t>Zucchi</a:t>
            </a:r>
            <a:r>
              <a:rPr lang="en-US" dirty="0" smtClean="0"/>
              <a:t> (Italy)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Bata (Switzerland)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Melvo</a:t>
            </a:r>
            <a:r>
              <a:rPr lang="en-US" dirty="0" smtClean="0"/>
              <a:t> (Germany)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OVS Industry (Italy)</a:t>
            </a:r>
            <a:endParaRPr lang="en-IN" sz="1400" dirty="0"/>
          </a:p>
        </p:txBody>
      </p:sp>
      <p:pic>
        <p:nvPicPr>
          <p:cNvPr id="24578" name="Picture 2" descr="http://img.frbiz.com/nimg/2e/6b/730389ac4b6e02172bb827568886-0x0-0/four_roller_compact_spinning_system_for_ring_frame_strong_style_color_b82220_textile_machinery_str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3657600" cy="198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2971822"/>
            <a:ext cx="3276600" cy="307777"/>
          </a:xfrm>
          <a:prstGeom prst="rect">
            <a:avLst/>
          </a:prstGeom>
          <a:solidFill>
            <a:srgbClr val="DE6D1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Key foreign players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TEXTILE AND LEATHER INDSTRY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32303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INDIAN DEFENCE INDSTRY</a:t>
            </a:r>
            <a:endParaRPr lang="en-US" sz="2000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5181600" y="3505200"/>
          <a:ext cx="3429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181600" y="990600"/>
          <a:ext cx="3429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" y="990602"/>
            <a:ext cx="4343400" cy="3539430"/>
          </a:xfrm>
          <a:prstGeom prst="rect">
            <a:avLst/>
          </a:prstGeom>
          <a:noFill/>
          <a:ln w="28575">
            <a:solidFill>
              <a:srgbClr val="DE6D1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600" dirty="0" smtClean="0">
              <a:latin typeface="Vijaya" pitchFamily="34" charset="0"/>
              <a:cs typeface="Vijay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Vijaya" pitchFamily="34" charset="0"/>
                <a:cs typeface="Vijaya" pitchFamily="34" charset="0"/>
              </a:rPr>
              <a:t>  With an increase in the infringement of the Indian borders by Pakistan and China, Indian Government  has laid a lot of stress in the ‘Make in India’ initiative for the defence sector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Vijaya" pitchFamily="34" charset="0"/>
              <a:cs typeface="Vijay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Vijaya" pitchFamily="34" charset="0"/>
                <a:cs typeface="Vijaya" pitchFamily="34" charset="0"/>
              </a:rPr>
              <a:t>  To encourage foreign participation the Government of India has increased the limit of Foreign Direct Investment to 49%  subject to the Indian partner exercising management control</a:t>
            </a:r>
          </a:p>
          <a:p>
            <a:endParaRPr lang="en-US" sz="1600" dirty="0" smtClean="0">
              <a:latin typeface="Vijaya" pitchFamily="34" charset="0"/>
              <a:cs typeface="Vijay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Vijaya" pitchFamily="34" charset="0"/>
                <a:cs typeface="Vijaya" pitchFamily="34" charset="0"/>
              </a:rPr>
              <a:t>  Recent development have seen that major Indian business groups like </a:t>
            </a:r>
            <a:r>
              <a:rPr lang="en-US" sz="1600" dirty="0" err="1" smtClean="0">
                <a:latin typeface="Vijaya" pitchFamily="34" charset="0"/>
                <a:cs typeface="Vijaya" pitchFamily="34" charset="0"/>
              </a:rPr>
              <a:t>Ambanis</a:t>
            </a:r>
            <a:r>
              <a:rPr lang="en-US" sz="1600" dirty="0" smtClean="0">
                <a:latin typeface="Vijaya" pitchFamily="34" charset="0"/>
                <a:cs typeface="Vijaya" pitchFamily="34" charset="0"/>
              </a:rPr>
              <a:t>, </a:t>
            </a:r>
            <a:r>
              <a:rPr lang="en-US" sz="1600" dirty="0" err="1" smtClean="0">
                <a:latin typeface="Vijaya" pitchFamily="34" charset="0"/>
                <a:cs typeface="Vijaya" pitchFamily="34" charset="0"/>
              </a:rPr>
              <a:t>Tatas</a:t>
            </a:r>
            <a:r>
              <a:rPr lang="en-US" sz="1600" dirty="0" smtClean="0">
                <a:latin typeface="Vijaya" pitchFamily="34" charset="0"/>
                <a:cs typeface="Vijaya" pitchFamily="34" charset="0"/>
              </a:rPr>
              <a:t>, Mahindra &amp; Mahindra, </a:t>
            </a:r>
            <a:r>
              <a:rPr lang="en-US" sz="1600" dirty="0" err="1" smtClean="0">
                <a:latin typeface="Vijaya" pitchFamily="34" charset="0"/>
                <a:cs typeface="Vijaya" pitchFamily="34" charset="0"/>
              </a:rPr>
              <a:t>Munjals</a:t>
            </a:r>
            <a:r>
              <a:rPr lang="en-US" sz="1600" dirty="0" smtClean="0">
                <a:latin typeface="Vijaya" pitchFamily="34" charset="0"/>
                <a:cs typeface="Vijaya" pitchFamily="34" charset="0"/>
              </a:rPr>
              <a:t>  etc entering the defence sector by  going in for collaborations with foreign companies </a:t>
            </a:r>
          </a:p>
          <a:p>
            <a:endParaRPr lang="en-US" sz="1600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990604"/>
            <a:ext cx="3733800" cy="276999"/>
          </a:xfrm>
          <a:prstGeom prst="rect">
            <a:avLst/>
          </a:prstGeom>
          <a:solidFill>
            <a:srgbClr val="DE6D1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cs typeface="Vijaya" pitchFamily="34" charset="0"/>
              </a:rPr>
              <a:t>Government schemes policies and initiatives </a:t>
            </a:r>
          </a:p>
        </p:txBody>
      </p:sp>
      <p:pic>
        <p:nvPicPr>
          <p:cNvPr id="15" name="Picture 14" descr="Dassault_Rafale_B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68" y="4985792"/>
            <a:ext cx="1174532" cy="1236336"/>
          </a:xfrm>
          <a:prstGeom prst="rect">
            <a:avLst/>
          </a:prstGeom>
        </p:spPr>
      </p:pic>
      <p:pic>
        <p:nvPicPr>
          <p:cNvPr id="16" name="Picture 15" descr="index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2" y="4985793"/>
            <a:ext cx="1066801" cy="1236336"/>
          </a:xfrm>
          <a:prstGeom prst="rect">
            <a:avLst/>
          </a:prstGeom>
        </p:spPr>
      </p:pic>
      <p:pic>
        <p:nvPicPr>
          <p:cNvPr id="17" name="Picture 16" descr="The-PZL-Swidnik-Solo-Rotorcraft-Unmanned-Air-Syste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0800" y="4984532"/>
            <a:ext cx="1219200" cy="1242676"/>
          </a:xfrm>
          <a:prstGeom prst="rect">
            <a:avLst/>
          </a:prstGeom>
        </p:spPr>
      </p:pic>
      <p:pic>
        <p:nvPicPr>
          <p:cNvPr id="18" name="Picture 17" descr="Indian_Army_T-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4985792"/>
            <a:ext cx="1195366" cy="1236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5"/>
            <a:ext cx="7848600" cy="50783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INDIA </a:t>
            </a:r>
          </a:p>
          <a:p>
            <a:pPr algn="ctr"/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</a:rPr>
              <a:t> AN OVERVIEW</a:t>
            </a:r>
          </a:p>
          <a:p>
            <a:pPr algn="ctr"/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6584636"/>
              </p:ext>
            </p:extLst>
          </p:nvPr>
        </p:nvGraphicFramePr>
        <p:xfrm>
          <a:off x="533400" y="826140"/>
          <a:ext cx="7924800" cy="603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457204"/>
            <a:ext cx="500728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SNAPSHOT INDIA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42479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001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FDI INFLOW IN INDIA </a:t>
            </a:r>
            <a:endParaRPr lang="en-IN" sz="2000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09600" y="1143000"/>
          <a:ext cx="7848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586742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Reserve Bank of India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21678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724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ITALIAN FDI IN INDIA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486400"/>
            <a:ext cx="7772400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Italy is the fourth largest partner of India within EU27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029832"/>
            <a:ext cx="7086600" cy="2231380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Of the total FDI inflow of US$ 34.3 bn in FY 2013 (April 2012–March 2013), Italy accounted for 0.49 % with a net investment of  US $ 168 mn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As investments from other foreign nations increased, Italy has moved down one position (to rank 13</a:t>
            </a:r>
            <a:r>
              <a:rPr lang="en-US" sz="1600" baseline="30000" dirty="0" smtClean="0"/>
              <a:t>th</a:t>
            </a:r>
            <a:r>
              <a:rPr lang="en-US" sz="1600" dirty="0"/>
              <a:t> </a:t>
            </a:r>
            <a:r>
              <a:rPr lang="en-US" sz="1600" dirty="0" smtClean="0"/>
              <a:t>in FY 2012-13 compared to 12</a:t>
            </a:r>
            <a:r>
              <a:rPr lang="en-US" sz="1600" baseline="30000" dirty="0" smtClean="0"/>
              <a:t>th</a:t>
            </a:r>
            <a:r>
              <a:rPr lang="en-US" sz="1600" dirty="0"/>
              <a:t> </a:t>
            </a:r>
            <a:r>
              <a:rPr lang="en-US" sz="1600" dirty="0" smtClean="0"/>
              <a:t>in FY 2011-12) in the top investors ranking for India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71933"/>
              </p:ext>
            </p:extLst>
          </p:nvPr>
        </p:nvGraphicFramePr>
        <p:xfrm>
          <a:off x="1219200" y="3276600"/>
          <a:ext cx="7086600" cy="19490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54396"/>
                <a:gridCol w="1570003"/>
                <a:gridCol w="2362201"/>
              </a:tblGrid>
              <a:tr h="94708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Net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annual FDI inflow from Italy to India (US$ mn)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of total FDI in the year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Overall Rank 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50099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FY 2011-12        195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0.41%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12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50099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FY 2012-13        168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0.49%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13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609602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Reserve Bank of India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400" cy="59093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en-US" sz="3400" b="1" dirty="0" smtClean="0">
                <a:solidFill>
                  <a:srgbClr val="000099"/>
                </a:solidFill>
              </a:rPr>
              <a:t>HAS INDIA MISSED THE BUS AND ARE CONDEMNED TO CRAWL SLOWLY </a:t>
            </a:r>
          </a:p>
          <a:p>
            <a:pPr algn="ctr"/>
            <a:endParaRPr lang="en-US" sz="34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400" b="1" dirty="0" smtClean="0">
                <a:solidFill>
                  <a:srgbClr val="000099"/>
                </a:solidFill>
              </a:rPr>
              <a:t>AND </a:t>
            </a:r>
          </a:p>
          <a:p>
            <a:pPr algn="ctr"/>
            <a:endParaRPr lang="en-US" sz="34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3400" b="1" dirty="0" smtClean="0">
                <a:solidFill>
                  <a:srgbClr val="000099"/>
                </a:solidFill>
              </a:rPr>
              <a:t>PAINFULLY TOWARDS THE GOAL OF BEING A DEVELOPED NATION?</a:t>
            </a:r>
          </a:p>
          <a:p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7845734" y="6172200"/>
            <a:ext cx="99060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78486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/>
              <a:t>FDI INVESTMENT BY INDIAN COMPANIES GLOBALLY</a:t>
            </a:r>
            <a:endParaRPr lang="en-IN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47192"/>
              </p:ext>
            </p:extLst>
          </p:nvPr>
        </p:nvGraphicFramePr>
        <p:xfrm>
          <a:off x="685800" y="1802536"/>
          <a:ext cx="7772400" cy="312419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802124"/>
                <a:gridCol w="1905000"/>
                <a:gridCol w="2065276"/>
              </a:tblGrid>
              <a:tr h="747733">
                <a:tc>
                  <a:txBody>
                    <a:bodyPr/>
                    <a:lstStyle/>
                    <a:p>
                      <a:pPr marL="68580" marR="44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Countries 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 anchor="ctr"/>
                </a:tc>
                <a:tc>
                  <a:txBody>
                    <a:bodyPr/>
                    <a:lstStyle/>
                    <a:p>
                      <a:pPr marL="94615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Total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 anchor="ctr"/>
                </a:tc>
                <a:tc>
                  <a:txBody>
                    <a:bodyPr/>
                    <a:lstStyle/>
                    <a:p>
                      <a:pPr marL="280670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Share in total (%)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 anchor="ctr"/>
                </a:tc>
              </a:tr>
              <a:tr h="452142">
                <a:tc>
                  <a:txBody>
                    <a:bodyPr/>
                    <a:lstStyle/>
                    <a:p>
                      <a:pPr marL="68580" marR="44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Netherlands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  <a:tc>
                  <a:txBody>
                    <a:bodyPr/>
                    <a:lstStyle/>
                    <a:p>
                      <a:pPr marL="71755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8,427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  <a:tc>
                  <a:txBody>
                    <a:bodyPr/>
                    <a:lstStyle/>
                    <a:p>
                      <a:pPr marL="280670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28.8 </a:t>
                      </a:r>
                      <a:endParaRPr lang="en-IN" sz="20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</a:tr>
              <a:tr h="452142">
                <a:tc>
                  <a:txBody>
                    <a:bodyPr/>
                    <a:lstStyle/>
                    <a:p>
                      <a:pPr marL="68580" marR="44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Singapore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  <a:tc>
                  <a:txBody>
                    <a:bodyPr/>
                    <a:lstStyle/>
                    <a:p>
                      <a:pPr marL="71755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4,454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  <a:tc>
                  <a:txBody>
                    <a:bodyPr/>
                    <a:lstStyle/>
                    <a:p>
                      <a:pPr marL="280670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15.2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</a:tr>
              <a:tr h="452142">
                <a:tc>
                  <a:txBody>
                    <a:bodyPr/>
                    <a:lstStyle/>
                    <a:p>
                      <a:pPr marL="68580" marR="44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British Virgin Islands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  <a:tc>
                  <a:txBody>
                    <a:bodyPr/>
                    <a:lstStyle/>
                    <a:p>
                      <a:pPr marL="71755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3,687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  <a:tc>
                  <a:txBody>
                    <a:bodyPr/>
                    <a:lstStyle/>
                    <a:p>
                      <a:pPr marL="280670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12.6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</a:tr>
              <a:tr h="452142">
                <a:tc>
                  <a:txBody>
                    <a:bodyPr/>
                    <a:lstStyle/>
                    <a:p>
                      <a:pPr marL="68580" marR="44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Mauritius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  <a:tc>
                  <a:txBody>
                    <a:bodyPr/>
                    <a:lstStyle/>
                    <a:p>
                      <a:pPr marL="71755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3,029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  <a:tc>
                  <a:txBody>
                    <a:bodyPr/>
                    <a:lstStyle/>
                    <a:p>
                      <a:pPr marL="280670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10.3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</a:tr>
              <a:tr h="567894">
                <a:tc>
                  <a:txBody>
                    <a:bodyPr/>
                    <a:lstStyle/>
                    <a:p>
                      <a:pPr marL="68580" marR="44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United States of America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  <a:tc>
                  <a:txBody>
                    <a:bodyPr/>
                    <a:lstStyle/>
                    <a:p>
                      <a:pPr marL="71755" marR="44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2,052 </a:t>
                      </a:r>
                      <a:endParaRPr lang="en-IN" sz="20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  <a:tc>
                  <a:txBody>
                    <a:bodyPr/>
                    <a:lstStyle/>
                    <a:p>
                      <a:pPr marL="280670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7.0</a:t>
                      </a:r>
                      <a:endParaRPr lang="en-IN" sz="20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36830" marT="13335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942495"/>
            <a:ext cx="80772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DC7C12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Italy ranks 32</a:t>
            </a:r>
            <a:r>
              <a:rPr lang="en-US" b="1" baseline="30000" dirty="0" smtClean="0">
                <a:solidFill>
                  <a:schemeClr val="bg1"/>
                </a:solidFill>
              </a:rPr>
              <a:t>nd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n the list, with an investment of US$ 32 </a:t>
            </a:r>
            <a:r>
              <a:rPr lang="en-US" b="1" dirty="0" err="1" smtClean="0">
                <a:solidFill>
                  <a:schemeClr val="bg1"/>
                </a:solidFill>
              </a:rPr>
              <a:t>mn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7664" y="14632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figures in US$ mn</a:t>
            </a:r>
            <a:endParaRPr lang="en-IN" sz="1400" dirty="0"/>
          </a:p>
        </p:txBody>
      </p:sp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21676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ADVANTAGE TO FOREIGN COMPANIES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990600"/>
            <a:ext cx="25908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F802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India as a market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1" b="37340"/>
          <a:stretch/>
        </p:blipFill>
        <p:spPr>
          <a:xfrm>
            <a:off x="1676400" y="1371600"/>
            <a:ext cx="5791200" cy="3237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67763" y="4432106"/>
            <a:ext cx="5819283" cy="20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0" indent="-6350">
              <a:lnSpc>
                <a:spcPct val="106000"/>
              </a:lnSpc>
              <a:spcBef>
                <a:spcPts val="0"/>
              </a:spcBef>
              <a:spcAft>
                <a:spcPts val="640"/>
              </a:spcAft>
            </a:pP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200" b="1" i="1" dirty="0">
                <a:solidFill>
                  <a:srgbClr val="DB6900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3) Rising income levels and a growing middle class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5080" lvl="0" indent="-342900" fontAlgn="base">
              <a:lnSpc>
                <a:spcPct val="106000"/>
              </a:lnSpc>
              <a:spcBef>
                <a:spcPts val="0"/>
              </a:spcBef>
              <a:spcAft>
                <a:spcPts val="4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 pitchFamily="18" charset="0"/>
                <a:ea typeface="Georgia" panose="02040502050405020303" pitchFamily="18" charset="0"/>
                <a:cs typeface="Georgia" panose="02040502050405020303" pitchFamily="18" charset="0"/>
              </a:rPr>
              <a:t>Growing disposable income (per capita disposable income has doubled between </a:t>
            </a:r>
            <a:r>
              <a:rPr lang="en-IN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2005-2014) </a:t>
            </a:r>
            <a:r>
              <a:rPr lang="en-IN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is leading to higher spending power of Indian households.</a:t>
            </a:r>
            <a:endParaRPr lang="en-US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eorgia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5080" lvl="0" indent="-342900" fontAlgn="base">
              <a:lnSpc>
                <a:spcPct val="108000"/>
              </a:lnSpc>
              <a:spcBef>
                <a:spcPts val="0"/>
              </a:spcBef>
              <a:spcAft>
                <a:spcPts val="229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 large and growing Indian middle-class population, with increasing aspirations, has resulted in </a:t>
            </a:r>
            <a:r>
              <a:rPr lang="en-IN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increased </a:t>
            </a:r>
            <a:r>
              <a:rPr lang="en-IN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consumer demand.</a:t>
            </a:r>
            <a:endParaRPr lang="en-US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eorgia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31990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2494"/>
          <a:stretch/>
        </p:blipFill>
        <p:spPr>
          <a:xfrm>
            <a:off x="1907380" y="1443674"/>
            <a:ext cx="4874420" cy="2137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581406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DC7C12"/>
                </a:solidFill>
              </a:rPr>
              <a:t>Hourly wages for unskilled labor, 2014</a:t>
            </a:r>
            <a:endParaRPr lang="en-US" sz="1200" b="1" dirty="0">
              <a:solidFill>
                <a:srgbClr val="DC7C1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10734"/>
              </p:ext>
            </p:extLst>
          </p:nvPr>
        </p:nvGraphicFramePr>
        <p:xfrm>
          <a:off x="2057401" y="3733800"/>
          <a:ext cx="3410744" cy="2609536"/>
        </p:xfrm>
        <a:graphic>
          <a:graphicData uri="http://schemas.openxmlformats.org/drawingml/2006/table">
            <a:tbl>
              <a:tblPr/>
              <a:tblGrid>
                <a:gridCol w="228398"/>
                <a:gridCol w="228398"/>
                <a:gridCol w="228398"/>
                <a:gridCol w="228398"/>
                <a:gridCol w="228398"/>
                <a:gridCol w="213172"/>
                <a:gridCol w="228398"/>
                <a:gridCol w="228398"/>
                <a:gridCol w="228398"/>
                <a:gridCol w="228398"/>
                <a:gridCol w="267416"/>
                <a:gridCol w="189380"/>
                <a:gridCol w="228398"/>
                <a:gridCol w="228398"/>
                <a:gridCol w="228398"/>
              </a:tblGrid>
              <a:tr h="1978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9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ED7D3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146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Czech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99">
                <a:tc gridSpan="9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518735" y="4876800"/>
            <a:ext cx="393700" cy="1066800"/>
          </a:xfrm>
          <a:prstGeom prst="ellipse">
            <a:avLst/>
          </a:prstGeom>
          <a:noFill/>
          <a:ln w="19050">
            <a:solidFill>
              <a:srgbClr val="DC7C1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0" name="TextBox 9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ADVANTAGE TO FOREIGN COMPANIES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990600"/>
            <a:ext cx="46482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F80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India as a competitive marketing hub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447800"/>
            <a:ext cx="46101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ADVANTAGE TO FOREIGN COMPANIES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990600"/>
            <a:ext cx="4343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F80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India as a sourcing destination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72" y="1493222"/>
            <a:ext cx="4803228" cy="4545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990600"/>
            <a:ext cx="34290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EF802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India as a R &amp; D Centre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INDIA ADVANTAGE TO FOREIGN COMPANIES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81533"/>
            <a:ext cx="8001000" cy="45858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Policies and Incentives</a:t>
            </a:r>
          </a:p>
          <a:p>
            <a:endParaRPr lang="en-US" sz="16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Free repatriation of profits on capital investment is permitted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Use of foreign brand names/trademarks is permitted for sale of goods in India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Indian capital markets are open to FII’s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Indian companies are permitted to raise funds from international capital markets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  ‘</a:t>
            </a:r>
            <a:r>
              <a:rPr lang="en-US" sz="1600" dirty="0"/>
              <a:t>Single window’ clearance facilities and ‘investor escort services’ are available in various states to simplify the approval process for new </a:t>
            </a:r>
            <a:r>
              <a:rPr lang="en-US" sz="1600" dirty="0" smtClean="0"/>
              <a:t>ventures 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/>
              <a:t> </a:t>
            </a:r>
            <a:r>
              <a:rPr lang="en-IN" sz="1600" dirty="0" smtClean="0"/>
              <a:t> No </a:t>
            </a:r>
            <a:r>
              <a:rPr lang="en-IN" sz="1600" dirty="0"/>
              <a:t>requirement for a foreign partner to seek no-objection certificate from its Indian partner before starting a new business in the same </a:t>
            </a:r>
            <a:r>
              <a:rPr lang="en-IN" sz="1600" dirty="0" smtClean="0"/>
              <a:t>field</a:t>
            </a:r>
            <a:endParaRPr lang="en-IN" sz="16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199"/>
            <a:ext cx="8001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EASE OF DOING BUSINESS IN INDIA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preciseleads.com/news/wp-content/uploads/2015/01/Business-Growth-Graph.jp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685800" y="1143000"/>
            <a:ext cx="7467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09600" y="1295407"/>
            <a:ext cx="7543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b="1" i="1" dirty="0" smtClean="0">
              <a:solidFill>
                <a:schemeClr val="accent3"/>
              </a:solidFill>
              <a:latin typeface="Georgia" pitchFamily="18" charset="0"/>
            </a:endParaRPr>
          </a:p>
          <a:p>
            <a:pPr algn="just"/>
            <a:r>
              <a:rPr lang="en-US" b="1" i="1" dirty="0" smtClean="0">
                <a:solidFill>
                  <a:srgbClr val="DE6D10"/>
                </a:solidFill>
                <a:latin typeface="Georgia" pitchFamily="18" charset="0"/>
              </a:rPr>
              <a:t>Dividend</a:t>
            </a:r>
          </a:p>
          <a:p>
            <a:pPr algn="just"/>
            <a:r>
              <a:rPr lang="en-US" dirty="0" smtClean="0">
                <a:latin typeface="Georgia" pitchFamily="18" charset="0"/>
              </a:rPr>
              <a:t>On profits and dividends earned in India </a:t>
            </a:r>
            <a:r>
              <a:rPr lang="en-IN" dirty="0" smtClean="0">
                <a:latin typeface="Georgia" pitchFamily="18" charset="0"/>
              </a:rPr>
              <a:t>are freely repatriable without any </a:t>
            </a:r>
            <a:r>
              <a:rPr lang="en-IN" dirty="0" smtClean="0"/>
              <a:t>restrictions</a:t>
            </a:r>
            <a:r>
              <a:rPr lang="en-IN" dirty="0" smtClean="0">
                <a:latin typeface="Georgia" pitchFamily="18" charset="0"/>
              </a:rPr>
              <a:t> (net after tax deduction at source or Dividend Distribution Taxes</a:t>
            </a:r>
            <a:r>
              <a:rPr lang="en-US" dirty="0" smtClean="0">
                <a:latin typeface="Georgia" pitchFamily="18" charset="0"/>
              </a:rPr>
              <a:t> as the case may be)</a:t>
            </a:r>
          </a:p>
          <a:p>
            <a:pPr lvl="1" algn="just"/>
            <a:endParaRPr lang="en-US" dirty="0" smtClean="0">
              <a:latin typeface="Georgia" pitchFamily="18" charset="0"/>
            </a:endParaRPr>
          </a:p>
          <a:p>
            <a:pPr algn="just"/>
            <a:r>
              <a:rPr lang="en-US" b="1" i="1" dirty="0" smtClean="0">
                <a:solidFill>
                  <a:srgbClr val="DE6D10"/>
                </a:solidFill>
                <a:latin typeface="Georgia" pitchFamily="18" charset="0"/>
              </a:rPr>
              <a:t>Interest</a:t>
            </a:r>
          </a:p>
          <a:p>
            <a:pPr algn="just"/>
            <a:r>
              <a:rPr lang="en-IN" dirty="0" smtClean="0">
                <a:latin typeface="Georgia" pitchFamily="18" charset="0"/>
              </a:rPr>
              <a:t>On Interest earned on fully, mandatorily and compulsorily convertible debentures is also freely repatriable without any restrictions (net of applicable taxes)</a:t>
            </a:r>
          </a:p>
          <a:p>
            <a:pPr algn="just"/>
            <a:endParaRPr lang="en-IN" dirty="0" smtClean="0">
              <a:latin typeface="Georgia" pitchFamily="18" charset="0"/>
            </a:endParaRPr>
          </a:p>
          <a:p>
            <a:pPr algn="just"/>
            <a:r>
              <a:rPr lang="en-US" b="1" i="1" dirty="0" smtClean="0">
                <a:solidFill>
                  <a:srgbClr val="DE6D10"/>
                </a:solidFill>
                <a:latin typeface="Georgia" pitchFamily="18" charset="0"/>
              </a:rPr>
              <a:t>On sales proceed of shares</a:t>
            </a:r>
          </a:p>
          <a:p>
            <a:pPr algn="just"/>
            <a:r>
              <a:rPr lang="en-US" dirty="0" smtClean="0">
                <a:latin typeface="Georgia" pitchFamily="18" charset="0"/>
              </a:rPr>
              <a:t>Allowed, subject to payment of applicable taxes </a:t>
            </a:r>
          </a:p>
          <a:p>
            <a:pPr algn="just"/>
            <a:endParaRPr lang="en-US" dirty="0" smtClean="0">
              <a:latin typeface="Georgia" pitchFamily="18" charset="0"/>
            </a:endParaRPr>
          </a:p>
          <a:p>
            <a:r>
              <a:rPr lang="en-US" b="1" i="1" dirty="0" smtClean="0">
                <a:solidFill>
                  <a:srgbClr val="DE6D10"/>
                </a:solidFill>
                <a:latin typeface="Georgia" pitchFamily="18" charset="0"/>
              </a:rPr>
              <a:t>On winding up/liquidation</a:t>
            </a:r>
          </a:p>
          <a:p>
            <a:pPr algn="just"/>
            <a:r>
              <a:rPr lang="en-IN" dirty="0" smtClean="0">
                <a:latin typeface="Georgia" pitchFamily="18" charset="0"/>
              </a:rPr>
              <a:t>Allowed to remit winding up proceeds of companies in India, under liquidation or otherwise subject to payment of applicable taxes</a:t>
            </a: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REPATRIATION OF FOREIGN CAPITAL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40649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49058"/>
              </p:ext>
            </p:extLst>
          </p:nvPr>
        </p:nvGraphicFramePr>
        <p:xfrm>
          <a:off x="533399" y="2031990"/>
          <a:ext cx="8077200" cy="292100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47044"/>
                <a:gridCol w="1617327"/>
                <a:gridCol w="1822993"/>
                <a:gridCol w="1612647"/>
                <a:gridCol w="1977189"/>
              </a:tblGrid>
              <a:tr h="880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S.</a:t>
                      </a:r>
                      <a:r>
                        <a:rPr lang="en-US" sz="1600" baseline="0" dirty="0" smtClean="0"/>
                        <a:t> No.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LOCATION (STATE)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LAND COST / SQ. MTRS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WATER COST /  KL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ELECTRICITY COST/</a:t>
                      </a:r>
                      <a:r>
                        <a:rPr lang="en-US" sz="1600" baseline="0" dirty="0" smtClean="0"/>
                        <a:t> UNIT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10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Gujarat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r>
                        <a:rPr lang="en-US" sz="1600" baseline="0" dirty="0" smtClean="0"/>
                        <a:t> - 25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0.20</a:t>
                      </a:r>
                      <a:r>
                        <a:rPr lang="en-US" sz="1600" baseline="0" dirty="0" smtClean="0"/>
                        <a:t> – 0.30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510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Maharashtra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 – 7.0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0.22 – 0.25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510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Tamil</a:t>
                      </a:r>
                      <a:r>
                        <a:rPr lang="en-US" sz="1600" baseline="0" dirty="0" smtClean="0"/>
                        <a:t> Nadu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5.9 – 11.5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0.30 – 0.38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5100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Karnataka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 – 9.5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</a:t>
                      </a:r>
                      <a:r>
                        <a:rPr lang="en-US" sz="1600" baseline="0" dirty="0" smtClean="0"/>
                        <a:t> – 0.20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5105422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Note:</a:t>
            </a:r>
          </a:p>
          <a:p>
            <a:pPr algn="just"/>
            <a:r>
              <a:rPr lang="en-US" sz="1600" dirty="0" smtClean="0"/>
              <a:t>The variation in the costs of the above depends on the development of infrastructure of a particular Industrial Estate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6" y="457200"/>
            <a:ext cx="807720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COST OF DOING BUSINESS IN INDIA </a:t>
            </a:r>
            <a:endParaRPr lang="en-I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COST OF LAND &amp; UTILITIES</a:t>
            </a:r>
            <a:endParaRPr lang="en-IN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34211" y="1739469"/>
            <a:ext cx="1752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figures in Euros</a:t>
            </a:r>
            <a:endParaRPr lang="en-IN" sz="1200" dirty="0"/>
          </a:p>
        </p:txBody>
      </p:sp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457200"/>
            <a:ext cx="81534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EXPENSES FOR SETTTING UP AN OFFICE IN MAJOR CITIES</a:t>
            </a:r>
            <a:endParaRPr lang="en-US" sz="2000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576566"/>
              </p:ext>
            </p:extLst>
          </p:nvPr>
        </p:nvGraphicFramePr>
        <p:xfrm>
          <a:off x="462116" y="1600200"/>
          <a:ext cx="8229600" cy="300039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66800"/>
                <a:gridCol w="2119306"/>
                <a:gridCol w="2500330"/>
                <a:gridCol w="2543164"/>
              </a:tblGrid>
              <a:tr h="6538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S.</a:t>
                      </a:r>
                      <a:r>
                        <a:rPr lang="en-US" sz="1600" baseline="0" dirty="0" smtClean="0"/>
                        <a:t> No.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CITY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COST/SQ. MT.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RENTAL/SQ. MT.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538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Delhi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4300</a:t>
                      </a:r>
                      <a:r>
                        <a:rPr lang="en-US" sz="1600" baseline="0" dirty="0" smtClean="0"/>
                        <a:t> - 7500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r>
                        <a:rPr lang="en-US" sz="1600" baseline="0" dirty="0" smtClean="0"/>
                        <a:t> - 21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5604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Mumbai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4300 – 7600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r>
                        <a:rPr lang="en-US" sz="1600" baseline="0" dirty="0" smtClean="0"/>
                        <a:t> - 40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6538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Bangalore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950</a:t>
                      </a:r>
                      <a:r>
                        <a:rPr lang="en-US" sz="1600" baseline="0" dirty="0" smtClean="0"/>
                        <a:t> - 1370</a:t>
                      </a:r>
                      <a:r>
                        <a:rPr lang="en-US" sz="1600" dirty="0" smtClean="0"/>
                        <a:t>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r>
                        <a:rPr lang="en-US" sz="1600" baseline="0" dirty="0" smtClean="0"/>
                        <a:t> - 7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4782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Chennai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1350</a:t>
                      </a:r>
                      <a:r>
                        <a:rPr lang="en-US" sz="1600" baseline="0" dirty="0" smtClean="0"/>
                        <a:t> - 1700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r>
                        <a:rPr lang="en-US" sz="1600" baseline="0" dirty="0" smtClean="0"/>
                        <a:t> - 9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800" y="5029222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Note:</a:t>
            </a:r>
          </a:p>
          <a:p>
            <a:pPr algn="just"/>
            <a:r>
              <a:rPr lang="en-US" sz="1600" dirty="0" smtClean="0"/>
              <a:t>The cost and the rentals have been considered for A and A+ localities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11" y="1324306"/>
            <a:ext cx="1752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figures in Euros</a:t>
            </a:r>
            <a:endParaRPr lang="en-IN" sz="1200" dirty="0"/>
          </a:p>
        </p:txBody>
      </p:sp>
      <p:sp>
        <p:nvSpPr>
          <p:cNvPr id="9" name="Rectangle 8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1" y="457200"/>
            <a:ext cx="8153400" cy="381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SALARIES AND WAGE STRUCTURE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254606"/>
              </p:ext>
            </p:extLst>
          </p:nvPr>
        </p:nvGraphicFramePr>
        <p:xfrm>
          <a:off x="533400" y="1066800"/>
          <a:ext cx="8153400" cy="48961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90600"/>
                <a:gridCol w="5124450"/>
                <a:gridCol w="2038350"/>
              </a:tblGrid>
              <a:tr h="838198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1800" dirty="0" smtClean="0"/>
                        <a:t>S. No.</a:t>
                      </a:r>
                      <a:endParaRPr lang="en-US" sz="1800" b="0" dirty="0">
                        <a:solidFill>
                          <a:srgbClr val="DE6D1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CATEGORY</a:t>
                      </a:r>
                    </a:p>
                    <a:p>
                      <a:pPr algn="l"/>
                      <a:endParaRPr lang="en-US" sz="2000" b="0" dirty="0">
                        <a:solidFill>
                          <a:srgbClr val="DE6D1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 SALARY/MONTH IN EUROS</a:t>
                      </a:r>
                      <a:endParaRPr lang="en-US" sz="1800" b="0" dirty="0">
                        <a:solidFill>
                          <a:srgbClr val="DE6D1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15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Top Management (Foreign Repatriate)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7000 - 8000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6271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 Top Management (Indian)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                                                                                                         </a:t>
                      </a:r>
                      <a:endParaRPr lang="en-US" sz="1600" b="1" kern="1200" dirty="0" smtClean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5000 - 6000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Middle</a:t>
                      </a:r>
                      <a:r>
                        <a:rPr lang="en-US" sz="1600" kern="1200" baseline="0" dirty="0" smtClean="0"/>
                        <a:t> Management (Foreign Repatriate)</a:t>
                      </a:r>
                      <a:endParaRPr lang="en-US" sz="1600" kern="1200" dirty="0" smtClean="0"/>
                    </a:p>
                    <a:p>
                      <a:pPr algn="l"/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4000 - 5000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Middle Management (Indian)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1500-1800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Supervisors (Indian)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300-320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Skilled workers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250-280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851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Un-skilled workers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180-200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2"/>
            <a:ext cx="8153400" cy="54476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endParaRPr lang="en-US" sz="3600" b="1" dirty="0" smtClean="0"/>
          </a:p>
          <a:p>
            <a:pPr algn="ctr"/>
            <a:r>
              <a:rPr lang="en-US" sz="4800" b="1" dirty="0" smtClean="0">
                <a:solidFill>
                  <a:srgbClr val="000099"/>
                </a:solidFill>
              </a:rPr>
              <a:t>DO WE HAVE  STRENGTHS AS NATIONS WHICH ARE COMPLIMENTARY?</a:t>
            </a:r>
          </a:p>
          <a:p>
            <a:pPr algn="ctr"/>
            <a:endParaRPr lang="en-US" sz="4800" b="1" dirty="0" smtClean="0"/>
          </a:p>
          <a:p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477408"/>
            <a:ext cx="8153401" cy="43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RENTALS FOR RESIDENTIAL ACCOMODATION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/>
            </a:r>
            <a:b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											                                                                           						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739070"/>
              </p:ext>
            </p:extLst>
          </p:nvPr>
        </p:nvGraphicFramePr>
        <p:xfrm>
          <a:off x="533401" y="1828800"/>
          <a:ext cx="8077202" cy="26146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62072"/>
                <a:gridCol w="3085064"/>
                <a:gridCol w="3730066"/>
              </a:tblGrid>
              <a:tr h="522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S.</a:t>
                      </a:r>
                      <a:r>
                        <a:rPr lang="en-US" sz="1600" baseline="0" dirty="0" smtClean="0"/>
                        <a:t> No.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CITY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RENT</a:t>
                      </a:r>
                      <a:r>
                        <a:rPr lang="en-US" sz="1600" baseline="0" dirty="0" smtClean="0"/>
                        <a:t> /SQ. MT.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522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Delhi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6 - 9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522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Mumbai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15 - 30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522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Bangalore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4 - 6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522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Chennai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5 - 7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33926" y="506943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Note:</a:t>
            </a:r>
          </a:p>
          <a:p>
            <a:r>
              <a:rPr lang="en-US" sz="1600" dirty="0" smtClean="0"/>
              <a:t>Rent has been taken for A and A+ localities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0" y="152402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All figures in Euros</a:t>
            </a:r>
            <a:endParaRPr lang="en-IN" sz="1400" i="1" dirty="0"/>
          </a:p>
        </p:txBody>
      </p:sp>
      <p:sp>
        <p:nvSpPr>
          <p:cNvPr id="8" name="Rectangle 7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1" y="457200"/>
            <a:ext cx="8229600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ea typeface="+mj-ea"/>
                <a:cs typeface="+mj-cs"/>
              </a:rPr>
              <a:t>AVERAGE EXPENSES FOR RUNNING A HOUSEHOLD FOR A FOREIGN REPATRIATE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511998"/>
              </p:ext>
            </p:extLst>
          </p:nvPr>
        </p:nvGraphicFramePr>
        <p:xfrm>
          <a:off x="533400" y="1263868"/>
          <a:ext cx="8077200" cy="35356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1956"/>
                <a:gridCol w="3645984"/>
                <a:gridCol w="3239260"/>
              </a:tblGrid>
              <a:tr h="600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S. No.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Expense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Euro/Month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66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Domestic help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200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66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Cook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300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66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Driver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300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66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School Fees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1500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66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Electricity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300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66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Conveyance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500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668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</a:rPr>
                        <a:t>Household Expenses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1600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36683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effectLst/>
                        </a:rPr>
                        <a:t>     Total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4700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1" y="4800610"/>
            <a:ext cx="82153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Note:</a:t>
            </a:r>
            <a:r>
              <a:rPr lang="en-US" sz="1400" dirty="0" smtClean="0"/>
              <a:t> </a:t>
            </a:r>
          </a:p>
          <a:p>
            <a:pPr algn="just"/>
            <a:endParaRPr lang="en-US" sz="1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The above expenses have been calculated for a family of three persons</a:t>
            </a:r>
          </a:p>
          <a:p>
            <a:pPr algn="just"/>
            <a:endParaRPr lang="en-US" sz="1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The above expenses have been taken for an employee in the top  management. For employees in the mid management category, the expenses will be less by approximately 20 to 25%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077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TAX STRUCTURE </a:t>
            </a:r>
            <a:endParaRPr kumimoji="0" lang="en-IN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2" y="1124620"/>
            <a:ext cx="47916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kern="0" dirty="0"/>
              <a:t>TAX DEDUCTION AT SOURCE (TDS</a:t>
            </a:r>
            <a:r>
              <a:rPr lang="en-US" sz="1600" b="1" kern="0" dirty="0"/>
              <a:t>) </a:t>
            </a:r>
            <a:endParaRPr lang="en-IN" sz="1600" b="1" kern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76070"/>
              </p:ext>
            </p:extLst>
          </p:nvPr>
        </p:nvGraphicFramePr>
        <p:xfrm>
          <a:off x="533400" y="1714493"/>
          <a:ext cx="8001000" cy="369472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853124"/>
                <a:gridCol w="2147876"/>
              </a:tblGrid>
              <a:tr h="69161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PARTICULARS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TAX  RATE FOR  COMPANIES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6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Dividends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1</a:t>
                      </a:r>
                      <a:r>
                        <a:rPr lang="en-US" sz="1800" dirty="0" smtClean="0">
                          <a:latin typeface="+mn-lt"/>
                        </a:rPr>
                        <a:t>0</a:t>
                      </a:r>
                      <a:r>
                        <a:rPr lang="en-US" sz="1800" dirty="0">
                          <a:latin typeface="+mn-lt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2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Interest Income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1</a:t>
                      </a:r>
                      <a:r>
                        <a:rPr lang="en-US" sz="1800" dirty="0" smtClean="0">
                          <a:latin typeface="+mn-lt"/>
                        </a:rPr>
                        <a:t>0</a:t>
                      </a:r>
                      <a:r>
                        <a:rPr lang="en-US" sz="1800" dirty="0">
                          <a:latin typeface="+mn-lt"/>
                        </a:rPr>
                        <a:t>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17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Royalties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10%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12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Technical </a:t>
                      </a:r>
                      <a:r>
                        <a:rPr lang="en-US" sz="1800" dirty="0" smtClean="0">
                          <a:latin typeface="+mn-lt"/>
                        </a:rPr>
                        <a:t>Services 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10%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2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</a:rPr>
                        <a:t>Other income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20%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12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Income</a:t>
                      </a:r>
                      <a:r>
                        <a:rPr lang="en-US" sz="1800" baseline="0" dirty="0" smtClean="0">
                          <a:latin typeface="+mn-lt"/>
                        </a:rPr>
                        <a:t> from bonds, GDR’s or capital gains arising from their transfer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</a:rPr>
                        <a:t>10%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5486400"/>
            <a:ext cx="77724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  All </a:t>
            </a:r>
            <a:r>
              <a:rPr lang="en-US" sz="1600" dirty="0">
                <a:solidFill>
                  <a:prstClr val="black"/>
                </a:solidFill>
              </a:rPr>
              <a:t>companies incorporated in India are deemed as domestic Indian companies for tax purposes, even if owned by foreign companies. </a:t>
            </a:r>
          </a:p>
          <a:p>
            <a:pPr lvl="0" algn="just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21344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77724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CORPORATE INCOME TAX  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49821"/>
              </p:ext>
            </p:extLst>
          </p:nvPr>
        </p:nvGraphicFramePr>
        <p:xfrm>
          <a:off x="685800" y="1143001"/>
          <a:ext cx="7772400" cy="470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5158"/>
                <a:gridCol w="3157242"/>
              </a:tblGrid>
              <a:tr h="60049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PARTICULARS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CORPORATE</a:t>
                      </a:r>
                      <a:r>
                        <a:rPr lang="en-US" sz="1800" baseline="0" dirty="0" smtClean="0">
                          <a:latin typeface="+mn-lt"/>
                        </a:rPr>
                        <a:t> TAX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004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A.  Basic 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25%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10555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SURCHARGE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latin typeface="+mn-lt"/>
                        </a:rPr>
                        <a:t>.. if net income exceeds  Euro 147,730</a:t>
                      </a:r>
                    </a:p>
                    <a:p>
                      <a:r>
                        <a:rPr lang="en-US" sz="1800" baseline="0" dirty="0" smtClean="0">
                          <a:latin typeface="+mn-lt"/>
                        </a:rPr>
                        <a:t>… if net income exceeds Euro 1.47 mn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7%</a:t>
                      </a:r>
                      <a:r>
                        <a:rPr lang="en-US" sz="1800" baseline="0" dirty="0" smtClean="0">
                          <a:latin typeface="+mn-lt"/>
                        </a:rPr>
                        <a:t> for the AY 2016-17</a:t>
                      </a:r>
                    </a:p>
                    <a:p>
                      <a:r>
                        <a:rPr lang="en-US" sz="1800" baseline="0" dirty="0" smtClean="0">
                          <a:latin typeface="+mn-lt"/>
                        </a:rPr>
                        <a:t>12% for the AY 2016-17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785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TOTAL  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25% + surcharge</a:t>
                      </a:r>
                      <a:r>
                        <a:rPr lang="en-US" sz="1800" baseline="0" dirty="0" smtClean="0">
                          <a:latin typeface="+mn-lt"/>
                        </a:rPr>
                        <a:t> if applicable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10364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B. Education</a:t>
                      </a:r>
                      <a:r>
                        <a:rPr lang="en-US" sz="1800" baseline="0" dirty="0" smtClean="0">
                          <a:latin typeface="+mn-lt"/>
                        </a:rPr>
                        <a:t> Cess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3%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004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TOTAL 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latin typeface="+mn-lt"/>
                        </a:rPr>
                        <a:t>Total</a:t>
                      </a:r>
                      <a:r>
                        <a:rPr lang="en-US" sz="1800" baseline="0" dirty="0" smtClean="0">
                          <a:latin typeface="+mn-lt"/>
                        </a:rPr>
                        <a:t> A + B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0198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Euro = Rs. 67.69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PERSONAL INCOME TAX  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49821"/>
              </p:ext>
            </p:extLst>
          </p:nvPr>
        </p:nvGraphicFramePr>
        <p:xfrm>
          <a:off x="685800" y="1250732"/>
          <a:ext cx="7924800" cy="40347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894729"/>
                <a:gridCol w="3030071"/>
              </a:tblGrid>
              <a:tr h="6762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INCOME TAX SLABS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INCOME TAX RATES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6762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+mn-lt"/>
                        </a:rPr>
                        <a:t>Where total income does not exceed Euro</a:t>
                      </a:r>
                      <a:r>
                        <a:rPr lang="en-US" sz="1600" baseline="0" dirty="0" smtClean="0">
                          <a:latin typeface="+mn-lt"/>
                        </a:rPr>
                        <a:t> 3693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+mn-lt"/>
                        </a:rPr>
                        <a:t>Nil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7641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+mn-lt"/>
                        </a:rPr>
                        <a:t>Where total income exceeds Euro</a:t>
                      </a:r>
                      <a:r>
                        <a:rPr kumimoji="0" lang="en-US" sz="1600" kern="1200" baseline="0" dirty="0" smtClean="0">
                          <a:latin typeface="+mn-lt"/>
                        </a:rPr>
                        <a:t> 3693 but dos not exceed Euro 7386</a:t>
                      </a:r>
                      <a:endParaRPr kumimoji="0" lang="en-US" sz="1600" kern="1200" dirty="0" smtClean="0">
                        <a:latin typeface="+mn-lt"/>
                      </a:endParaRPr>
                    </a:p>
                    <a:p>
                      <a:endParaRPr lang="en-US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+mn-lt"/>
                        </a:rPr>
                        <a:t>10% of the amount by which it exceeds Euro 3693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7641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+mn-lt"/>
                        </a:rPr>
                        <a:t>Where total income exceeds Euro</a:t>
                      </a:r>
                      <a:r>
                        <a:rPr kumimoji="0" lang="en-US" sz="1600" kern="1200" baseline="0" dirty="0" smtClean="0">
                          <a:latin typeface="+mn-lt"/>
                        </a:rPr>
                        <a:t>  7386 but does not exceed Euro 14,772</a:t>
                      </a:r>
                      <a:endParaRPr kumimoji="0" lang="en-US" sz="1600" kern="1200" dirty="0" smtClean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+mn-lt"/>
                        </a:rPr>
                        <a:t>20% of the amount by which it exceeds Euro 7386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7941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+mn-lt"/>
                        </a:rPr>
                        <a:t>Where total income exceeds Euro</a:t>
                      </a:r>
                      <a:r>
                        <a:rPr kumimoji="0" lang="en-US" sz="1600" kern="1200" baseline="0" dirty="0" smtClean="0">
                          <a:latin typeface="+mn-lt"/>
                        </a:rPr>
                        <a:t> 14,772</a:t>
                      </a:r>
                      <a:endParaRPr kumimoji="0" lang="en-US" sz="1600" kern="1200" dirty="0" smtClean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+mn-lt"/>
                        </a:rPr>
                        <a:t>30% of the amount by which it exceeds Euro 14,772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845734" y="6172200"/>
            <a:ext cx="99060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3340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The above rates are applicable for individuals below 60 years of 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1 Euro = Rs. 67.69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58714"/>
              </p:ext>
            </p:extLst>
          </p:nvPr>
        </p:nvGraphicFramePr>
        <p:xfrm>
          <a:off x="685800" y="1447800"/>
          <a:ext cx="7848600" cy="373379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07080"/>
                <a:gridCol w="3841520"/>
              </a:tblGrid>
              <a:tr h="111862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PARTICULARS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TAX RATE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198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Basic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1754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Swachh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Bharat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Cess (2% of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basic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198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14.28%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5334004"/>
            <a:ext cx="75438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00" dirty="0" smtClean="0">
                <a:solidFill>
                  <a:prstClr val="black"/>
                </a:solidFill>
              </a:rPr>
              <a:t>Note: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1600" dirty="0" smtClean="0">
                <a:solidFill>
                  <a:prstClr val="black"/>
                </a:solidFill>
              </a:rPr>
              <a:t>Service Tax </a:t>
            </a:r>
            <a:r>
              <a:rPr lang="en-US" sz="1600" dirty="0">
                <a:solidFill>
                  <a:prstClr val="black"/>
                </a:solidFill>
              </a:rPr>
              <a:t>is applicable on more than 100 services.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33400"/>
            <a:ext cx="79248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SERVICE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TAX STRUCTURE  </a:t>
            </a:r>
            <a:endParaRPr kumimoji="0" lang="en-IN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28413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5334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INTRODUCTION – GRUPPO PROTECH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43000"/>
            <a:ext cx="8229600" cy="52578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We are a South Asian consulting company </a:t>
            </a:r>
            <a:r>
              <a:rPr lang="en-US" sz="1200" dirty="0" smtClean="0"/>
              <a:t>with headquarters in New Delhi, India. We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specialize in assisting international companies to plan and implement business strategies in making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an entry into South Asia/Italy.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Our activities include: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endParaRPr lang="en-US" sz="1200" baseline="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Effecting joint ventures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Mergers and Acquisitions (M&amp;A)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lang="en-US" sz="1200" dirty="0" smtClean="0"/>
              <a:t>Location Studies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lang="en-US" sz="1200" dirty="0" smtClean="0"/>
              <a:t>Project feasibility studies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Manufacturing re-location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lang="en-US" sz="1200" dirty="0" smtClean="0"/>
              <a:t>Market research studies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Project implementation services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lang="en-US" sz="1200" dirty="0" smtClean="0"/>
              <a:t>Financial management services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Turnkey contracts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Supply chain management services etc. 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None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We have been in the business of consultancy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for the past 22 years, having implemented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close to 30 joint venture projects, involving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a foreign company and an Indian company.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We have  conducted over 50 market research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assignments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buFont typeface="Wingdings 2"/>
              <a:buChar char="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 Merger and Acquisition, we have to our credit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as a consultants, acquisitions made by our Indian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clients in Europe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057400"/>
            <a:ext cx="1997790" cy="7777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2" y="4038604"/>
            <a:ext cx="1752599" cy="137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381000"/>
            <a:ext cx="7772400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PARTIAL LIST OF JOINT VENTURES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FACILITATED BY PROTECH INDA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7772400" cy="50167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few of the joint venture deals we have concluded are:</a:t>
            </a:r>
          </a:p>
          <a:p>
            <a:endParaRPr lang="en-US" sz="1600" dirty="0" smtClean="0"/>
          </a:p>
          <a:p>
            <a:pPr algn="just">
              <a:buFont typeface="Arial" pitchFamily="34" charset="0"/>
              <a:buChar char="•"/>
            </a:pPr>
            <a:r>
              <a:rPr lang="en-IN" sz="1600" dirty="0" smtClean="0"/>
              <a:t> Tessitura </a:t>
            </a:r>
            <a:r>
              <a:rPr lang="en-IN" sz="1600" dirty="0" err="1" smtClean="0"/>
              <a:t>Monti</a:t>
            </a:r>
            <a:r>
              <a:rPr lang="en-IN" sz="1600" dirty="0" smtClean="0"/>
              <a:t> India (P) Ltd, Kolhapur --- 100% owned by Tessitura </a:t>
            </a:r>
            <a:r>
              <a:rPr lang="en-IN" sz="1600" dirty="0" err="1" smtClean="0"/>
              <a:t>Monti</a:t>
            </a:r>
            <a:r>
              <a:rPr lang="en-IN" sz="1600" dirty="0" smtClean="0"/>
              <a:t> Spa, Italy --- yarn dyed shirting fabrics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/>
              <a:t>  </a:t>
            </a:r>
            <a:r>
              <a:rPr lang="en-US" sz="1600" dirty="0" err="1" smtClean="0"/>
              <a:t>Estenberg</a:t>
            </a:r>
            <a:r>
              <a:rPr lang="en-US" sz="1600" dirty="0" smtClean="0"/>
              <a:t> Consulting, Sweden ---  Technical collaboration between </a:t>
            </a:r>
            <a:r>
              <a:rPr lang="en-US" sz="1600" dirty="0" err="1" smtClean="0"/>
              <a:t>Estenberg</a:t>
            </a:r>
            <a:r>
              <a:rPr lang="en-US" sz="1600" dirty="0" smtClean="0"/>
              <a:t> </a:t>
            </a:r>
            <a:r>
              <a:rPr lang="en-US" sz="1600" dirty="0" err="1" smtClean="0"/>
              <a:t>Consuting</a:t>
            </a:r>
            <a:r>
              <a:rPr lang="en-US" sz="1600" dirty="0" smtClean="0"/>
              <a:t>, Sweden and Godrej Interio for transfer of technical know how for sofa making</a:t>
            </a:r>
          </a:p>
          <a:p>
            <a:pPr algn="just">
              <a:buFont typeface="Arial" pitchFamily="34" charset="0"/>
              <a:buChar char="•"/>
            </a:pPr>
            <a:endParaRPr lang="en-US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sz="1600" dirty="0" smtClean="0"/>
              <a:t>  IRV Textiles SA, Portugal --- Joint Venture between IRV Textiles, Portugal  and Loyal Textiles, Chennai for establishing a commercial joint venture company in Portugal for product development, soliciting business for Loyal Textiles factories in India and also doing orders requiring quick turnaround in Portugal, Morocco and Tunisia</a:t>
            </a:r>
          </a:p>
          <a:p>
            <a:pPr algn="just"/>
            <a:r>
              <a:rPr lang="en-US" sz="1600" dirty="0" smtClean="0"/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en-IN" sz="1600" dirty="0" smtClean="0"/>
              <a:t>  </a:t>
            </a:r>
            <a:r>
              <a:rPr lang="en-IN" sz="1600" dirty="0" err="1" smtClean="0"/>
              <a:t>Hanil</a:t>
            </a:r>
            <a:r>
              <a:rPr lang="en-IN" sz="1600" dirty="0" smtClean="0"/>
              <a:t> Era Textiles Ltd, </a:t>
            </a:r>
            <a:r>
              <a:rPr lang="en-IN" sz="1600" dirty="0" err="1" smtClean="0"/>
              <a:t>Patalganga</a:t>
            </a:r>
            <a:r>
              <a:rPr lang="en-IN" sz="1600" dirty="0" smtClean="0"/>
              <a:t>, Maharashtra --- Joint venture between </a:t>
            </a:r>
            <a:r>
              <a:rPr lang="en-IN" sz="1600" dirty="0" err="1" smtClean="0"/>
              <a:t>Hanil</a:t>
            </a:r>
            <a:r>
              <a:rPr lang="en-IN" sz="1600" dirty="0" smtClean="0"/>
              <a:t> Synthetic </a:t>
            </a:r>
            <a:r>
              <a:rPr lang="en-IN" sz="1600" dirty="0" err="1" smtClean="0"/>
              <a:t>Fiber</a:t>
            </a:r>
            <a:r>
              <a:rPr lang="en-IN" sz="1600" dirty="0" smtClean="0"/>
              <a:t> Ltd, South Korea and New Era Fabrics Ltd, Mumbai---100% acrylic yarn, cotton-acrylic blended yarn and 100% cotton yarn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457200"/>
            <a:ext cx="7924800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PARTIAL LIST OF JOINT VENTURES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FACILITATED BY PROTECH INDA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01000" cy="49398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500" dirty="0" smtClean="0"/>
              <a:t> </a:t>
            </a:r>
            <a:r>
              <a:rPr lang="en-IN" sz="1500" dirty="0" err="1" smtClean="0"/>
              <a:t>Tirumala</a:t>
            </a:r>
            <a:r>
              <a:rPr lang="en-IN" sz="1500" dirty="0" smtClean="0"/>
              <a:t>  </a:t>
            </a:r>
            <a:r>
              <a:rPr lang="en-IN" sz="1500" dirty="0" err="1" smtClean="0"/>
              <a:t>Seunghan</a:t>
            </a:r>
            <a:r>
              <a:rPr lang="en-IN" sz="1500" dirty="0" smtClean="0"/>
              <a:t> Ltd, Hyderabad --- Joint venture between </a:t>
            </a:r>
            <a:r>
              <a:rPr lang="en-IN" sz="1500" dirty="0" err="1" smtClean="0"/>
              <a:t>Seunghan</a:t>
            </a:r>
            <a:r>
              <a:rPr lang="en-IN" sz="1500" dirty="0" smtClean="0"/>
              <a:t> Corp, South Korea and </a:t>
            </a:r>
            <a:r>
              <a:rPr lang="en-IN" sz="1500" dirty="0" err="1" smtClean="0"/>
              <a:t>Tirumala</a:t>
            </a:r>
            <a:r>
              <a:rPr lang="en-IN" sz="1500" dirty="0" smtClean="0"/>
              <a:t> Textiles Ltd, Hyderabad---Acrylic mink blankets</a:t>
            </a:r>
          </a:p>
          <a:p>
            <a:pPr algn="just">
              <a:buFont typeface="Arial" pitchFamily="34" charset="0"/>
              <a:buChar char="•"/>
            </a:pPr>
            <a:endParaRPr lang="en-IN" sz="1500" dirty="0" smtClean="0"/>
          </a:p>
          <a:p>
            <a:pPr algn="just">
              <a:buFont typeface="Arial" pitchFamily="34" charset="0"/>
              <a:buChar char="•"/>
            </a:pPr>
            <a:r>
              <a:rPr lang="en-IN" sz="1500" dirty="0" smtClean="0"/>
              <a:t>   </a:t>
            </a:r>
            <a:r>
              <a:rPr lang="en-IN" sz="1500" dirty="0" err="1" smtClean="0"/>
              <a:t>Indocount</a:t>
            </a:r>
            <a:r>
              <a:rPr lang="en-IN" sz="1500" dirty="0" smtClean="0"/>
              <a:t>  </a:t>
            </a:r>
            <a:r>
              <a:rPr lang="en-IN" sz="1500" dirty="0" err="1" smtClean="0"/>
              <a:t>Choongnam</a:t>
            </a:r>
            <a:r>
              <a:rPr lang="en-IN" sz="1500" dirty="0" smtClean="0"/>
              <a:t> Textiles Ltd, </a:t>
            </a:r>
            <a:r>
              <a:rPr lang="en-IN" sz="1500" dirty="0" err="1" smtClean="0"/>
              <a:t>Vadodhra</a:t>
            </a:r>
            <a:r>
              <a:rPr lang="en-IN" sz="1500" dirty="0" smtClean="0"/>
              <a:t>, Gujarat --- Joint venture between </a:t>
            </a:r>
            <a:r>
              <a:rPr lang="en-IN" sz="1500" dirty="0" err="1" smtClean="0"/>
              <a:t>Choongnam</a:t>
            </a:r>
            <a:r>
              <a:rPr lang="en-IN" sz="1500" dirty="0" smtClean="0"/>
              <a:t> Spinning Co Ltd, South Korea and </a:t>
            </a:r>
            <a:r>
              <a:rPr lang="en-IN" sz="1500" dirty="0" err="1" smtClean="0"/>
              <a:t>Indocount</a:t>
            </a:r>
            <a:r>
              <a:rPr lang="en-IN" sz="1500" dirty="0" smtClean="0"/>
              <a:t> Industries Ltd, Kolhapur---100% cotton yarn and cotton-polyester yarn</a:t>
            </a:r>
          </a:p>
          <a:p>
            <a:pPr algn="just">
              <a:buFont typeface="Arial" pitchFamily="34" charset="0"/>
              <a:buChar char="•"/>
            </a:pPr>
            <a:endParaRPr lang="en-IN" sz="15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1500" dirty="0" smtClean="0"/>
              <a:t>  </a:t>
            </a:r>
            <a:r>
              <a:rPr lang="en-IN" sz="1500" dirty="0" err="1" smtClean="0"/>
              <a:t>Oswal</a:t>
            </a:r>
            <a:r>
              <a:rPr lang="en-IN" sz="1500" dirty="0" smtClean="0"/>
              <a:t> </a:t>
            </a:r>
            <a:r>
              <a:rPr lang="en-IN" sz="1500" dirty="0" err="1" smtClean="0"/>
              <a:t>Hammerle</a:t>
            </a:r>
            <a:r>
              <a:rPr lang="en-IN" sz="1500" dirty="0" smtClean="0"/>
              <a:t> Fabrics Ltd, Kolhapur ---- Joint venture between </a:t>
            </a:r>
            <a:r>
              <a:rPr lang="en-IN" sz="1500" dirty="0" err="1" smtClean="0"/>
              <a:t>Oswal</a:t>
            </a:r>
            <a:r>
              <a:rPr lang="en-IN" sz="1500" dirty="0" smtClean="0"/>
              <a:t> Group, India and F. M. </a:t>
            </a:r>
            <a:r>
              <a:rPr lang="en-IN" sz="1500" dirty="0" err="1" smtClean="0"/>
              <a:t>Hammerle</a:t>
            </a:r>
            <a:r>
              <a:rPr lang="en-IN" sz="1500" dirty="0" smtClean="0"/>
              <a:t>, Austria --- yarn dyed shirting fabrics</a:t>
            </a:r>
          </a:p>
          <a:p>
            <a:pPr lvl="0" algn="just"/>
            <a:endParaRPr lang="en-US" sz="15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1500" dirty="0" smtClean="0"/>
              <a:t>  Renfro India Ltd, Pune --- Joint venture between D.L. Hurwitz </a:t>
            </a:r>
            <a:r>
              <a:rPr lang="en-IN" sz="1500" dirty="0" err="1" smtClean="0"/>
              <a:t>Intersocks</a:t>
            </a:r>
            <a:r>
              <a:rPr lang="en-IN" sz="1500" dirty="0" smtClean="0"/>
              <a:t> </a:t>
            </a:r>
            <a:r>
              <a:rPr lang="en-IN" sz="1500" dirty="0" err="1" smtClean="0"/>
              <a:t>Srl</a:t>
            </a:r>
            <a:r>
              <a:rPr lang="en-IN" sz="1500" dirty="0" smtClean="0"/>
              <a:t>, Italy (100% owned by Renfro Inc., USA) and </a:t>
            </a:r>
            <a:r>
              <a:rPr lang="en-IN" sz="1500" dirty="0" err="1" smtClean="0"/>
              <a:t>Karnik</a:t>
            </a:r>
            <a:r>
              <a:rPr lang="en-IN" sz="1500" dirty="0" smtClean="0"/>
              <a:t> Enterprises, India —100% cotton socks</a:t>
            </a:r>
          </a:p>
          <a:p>
            <a:pPr lvl="0" algn="just"/>
            <a:endParaRPr lang="en-US" sz="15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1500" dirty="0" smtClean="0"/>
              <a:t>  </a:t>
            </a:r>
            <a:r>
              <a:rPr lang="en-IN" sz="1500" dirty="0" err="1" smtClean="0"/>
              <a:t>Vardhman</a:t>
            </a:r>
            <a:r>
              <a:rPr lang="en-IN" sz="1500" dirty="0" smtClean="0"/>
              <a:t> Barbour Campbell Ltd, </a:t>
            </a:r>
            <a:r>
              <a:rPr lang="en-IN" sz="1500" dirty="0" err="1" smtClean="0"/>
              <a:t>Baddi</a:t>
            </a:r>
            <a:r>
              <a:rPr lang="en-IN" sz="1500" dirty="0" smtClean="0"/>
              <a:t>, Himachal Pradesh --- Joint venture between </a:t>
            </a:r>
            <a:r>
              <a:rPr lang="en-IN" sz="1500" dirty="0" err="1" smtClean="0"/>
              <a:t>Vardhman</a:t>
            </a:r>
            <a:r>
              <a:rPr lang="en-IN" sz="1500" dirty="0" smtClean="0"/>
              <a:t> Group, India and Barbour Campbell Ltd, UK --- Industrial sewing thread</a:t>
            </a:r>
          </a:p>
          <a:p>
            <a:pPr lvl="0" algn="just"/>
            <a:endParaRPr lang="en-US" sz="1500" dirty="0" smtClean="0"/>
          </a:p>
          <a:p>
            <a:pPr algn="just">
              <a:buFont typeface="Arial" pitchFamily="34" charset="0"/>
              <a:buChar char="•"/>
            </a:pPr>
            <a:r>
              <a:rPr lang="en-IN" sz="1500" dirty="0" smtClean="0"/>
              <a:t>  </a:t>
            </a:r>
            <a:r>
              <a:rPr lang="en-IN" sz="1500" dirty="0" err="1" smtClean="0"/>
              <a:t>Datt</a:t>
            </a:r>
            <a:r>
              <a:rPr lang="en-IN" sz="1500" dirty="0" smtClean="0"/>
              <a:t> </a:t>
            </a:r>
            <a:r>
              <a:rPr lang="en-IN" sz="1500" dirty="0" err="1" smtClean="0"/>
              <a:t>Medi</a:t>
            </a:r>
            <a:r>
              <a:rPr lang="en-IN" sz="1500" dirty="0" smtClean="0"/>
              <a:t> Products Ltd, Roz Ka </a:t>
            </a:r>
            <a:r>
              <a:rPr lang="en-IN" sz="1500" dirty="0" err="1" smtClean="0"/>
              <a:t>Meu</a:t>
            </a:r>
            <a:r>
              <a:rPr lang="en-IN" sz="1500" dirty="0" smtClean="0"/>
              <a:t>, Haryana --- Technical and marketing collaboration between </a:t>
            </a:r>
            <a:r>
              <a:rPr lang="en-IN" sz="1500" dirty="0" err="1" smtClean="0"/>
              <a:t>Datt</a:t>
            </a:r>
            <a:r>
              <a:rPr lang="en-IN" sz="1500" dirty="0" smtClean="0"/>
              <a:t> Enterprises, India and </a:t>
            </a:r>
            <a:r>
              <a:rPr lang="en-IN" sz="1500" dirty="0" err="1" smtClean="0"/>
              <a:t>Texpol</a:t>
            </a:r>
            <a:r>
              <a:rPr lang="en-IN" sz="1500" dirty="0" smtClean="0"/>
              <a:t>, Spain --- medical textiles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807720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IN" sz="1600" dirty="0" smtClean="0"/>
              <a:t>  Karan </a:t>
            </a:r>
            <a:r>
              <a:rPr lang="en-IN" sz="1600" dirty="0" err="1" smtClean="0"/>
              <a:t>Woosin</a:t>
            </a:r>
            <a:r>
              <a:rPr lang="en-IN" sz="1600" dirty="0" smtClean="0"/>
              <a:t> Ltd, Hyderabad, Andhra Pradesh---Joint venture between </a:t>
            </a:r>
            <a:r>
              <a:rPr lang="en-IN" sz="1600" dirty="0" err="1" smtClean="0"/>
              <a:t>Woosin</a:t>
            </a:r>
            <a:r>
              <a:rPr lang="en-IN" sz="1600" dirty="0" smtClean="0"/>
              <a:t> Corp, South Korea and Karan Textiles, Hyderabad----100% cotton, cotton-acrylic and 100% acrylic socks</a:t>
            </a:r>
          </a:p>
          <a:p>
            <a:pPr lvl="0" algn="just"/>
            <a:endParaRPr lang="en-US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1600" dirty="0" smtClean="0"/>
              <a:t>  </a:t>
            </a:r>
            <a:r>
              <a:rPr lang="en-IN" sz="1600" dirty="0" err="1" smtClean="0"/>
              <a:t>Shamken</a:t>
            </a:r>
            <a:r>
              <a:rPr lang="en-IN" sz="1600" dirty="0" smtClean="0"/>
              <a:t> </a:t>
            </a:r>
            <a:r>
              <a:rPr lang="en-IN" sz="1600" dirty="0" err="1" smtClean="0"/>
              <a:t>Multifab</a:t>
            </a:r>
            <a:r>
              <a:rPr lang="en-IN" sz="1600" dirty="0" smtClean="0"/>
              <a:t> Ltd, </a:t>
            </a:r>
            <a:r>
              <a:rPr lang="en-IN" sz="1600" dirty="0" err="1" smtClean="0"/>
              <a:t>Kosi</a:t>
            </a:r>
            <a:r>
              <a:rPr lang="en-IN" sz="1600" dirty="0" smtClean="0"/>
              <a:t>, UP---Technical collaboration between </a:t>
            </a:r>
            <a:r>
              <a:rPr lang="en-IN" sz="1600" dirty="0" err="1" smtClean="0"/>
              <a:t>Iljeong</a:t>
            </a:r>
            <a:r>
              <a:rPr lang="en-IN" sz="1600" dirty="0" smtClean="0"/>
              <a:t>, South Korea and  </a:t>
            </a:r>
            <a:r>
              <a:rPr lang="en-IN" sz="1600" dirty="0" err="1" smtClean="0"/>
              <a:t>Shamken</a:t>
            </a:r>
            <a:r>
              <a:rPr lang="en-IN" sz="1600" dirty="0" smtClean="0"/>
              <a:t> Group, India----automotive fabrics</a:t>
            </a:r>
          </a:p>
          <a:p>
            <a:pPr lvl="0" algn="just"/>
            <a:endParaRPr lang="en-US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1600" dirty="0" smtClean="0"/>
              <a:t>  </a:t>
            </a:r>
            <a:r>
              <a:rPr lang="en-IN" sz="1600" dirty="0" err="1" smtClean="0"/>
              <a:t>Saladino</a:t>
            </a:r>
            <a:r>
              <a:rPr lang="en-IN" sz="1600" dirty="0" smtClean="0"/>
              <a:t> Continental Ltd----Joint venture between </a:t>
            </a:r>
            <a:r>
              <a:rPr lang="en-IN" sz="1600" dirty="0" err="1" smtClean="0"/>
              <a:t>Calzificio</a:t>
            </a:r>
            <a:r>
              <a:rPr lang="en-IN" sz="1600" dirty="0" smtClean="0"/>
              <a:t> </a:t>
            </a:r>
            <a:r>
              <a:rPr lang="en-IN" sz="1600" dirty="0" err="1" smtClean="0"/>
              <a:t>Saladino</a:t>
            </a:r>
            <a:r>
              <a:rPr lang="en-IN" sz="1600" dirty="0" smtClean="0"/>
              <a:t>, Italy and Continental Pumps Ltd, Ghaziabad----100% cotton socks</a:t>
            </a:r>
          </a:p>
          <a:p>
            <a:pPr lvl="0" algn="just"/>
            <a:endParaRPr lang="en-US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1600" dirty="0" smtClean="0"/>
              <a:t>  Attar </a:t>
            </a:r>
            <a:r>
              <a:rPr lang="en-IN" sz="1600" dirty="0" err="1" smtClean="0"/>
              <a:t>Filte</a:t>
            </a:r>
            <a:r>
              <a:rPr lang="en-IN" sz="1600" dirty="0" smtClean="0"/>
              <a:t> Ltd, </a:t>
            </a:r>
            <a:r>
              <a:rPr lang="en-IN" sz="1600" dirty="0" err="1" smtClean="0"/>
              <a:t>Panipat</a:t>
            </a:r>
            <a:r>
              <a:rPr lang="en-IN" sz="1600" dirty="0" smtClean="0"/>
              <a:t> --- Joint venture between </a:t>
            </a:r>
            <a:r>
              <a:rPr lang="en-IN" sz="1600" dirty="0" err="1" smtClean="0"/>
              <a:t>Filte</a:t>
            </a:r>
            <a:r>
              <a:rPr lang="en-IN" sz="1600" dirty="0" smtClean="0"/>
              <a:t> Spa, Italy and Attar Spinners Ltd, </a:t>
            </a:r>
            <a:r>
              <a:rPr lang="en-IN" sz="1600" dirty="0" err="1" smtClean="0"/>
              <a:t>Panipat</a:t>
            </a:r>
            <a:r>
              <a:rPr lang="en-IN" sz="1600" dirty="0" smtClean="0"/>
              <a:t> ---- knitted fabrics</a:t>
            </a:r>
          </a:p>
          <a:p>
            <a:pPr lvl="0" algn="just"/>
            <a:endParaRPr lang="en-IN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1600" dirty="0" smtClean="0"/>
              <a:t>  KOB Medical Textiles (P) Ltd, Coimbatore --- 100% owned by Karl Otto Braun GmbH, Germany --- medical textiles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533404"/>
            <a:ext cx="8001000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PARTIAL LIST OF JOINT VENTURES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FACILITATED BY PROTECH INDA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" y="800100"/>
          <a:ext cx="8001000" cy="5257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00500"/>
                <a:gridCol w="4000500"/>
              </a:tblGrid>
              <a:tr h="806870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ITALY’S STRENGTH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INDIA’S STRENGTH</a:t>
                      </a:r>
                      <a:endParaRPr lang="en-US" dirty="0"/>
                    </a:p>
                  </a:txBody>
                  <a:tcPr anchor="ctr"/>
                </a:tc>
              </a:tr>
              <a:tr h="806870">
                <a:tc>
                  <a:txBody>
                    <a:bodyPr/>
                    <a:lstStyle/>
                    <a:p>
                      <a:r>
                        <a:rPr lang="en-US" dirty="0" smtClean="0"/>
                        <a:t> Manufacturing knowhow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 industrial history</a:t>
                      </a:r>
                      <a:endParaRPr lang="en-US" dirty="0"/>
                    </a:p>
                  </a:txBody>
                  <a:tcPr anchor="ctr"/>
                </a:tc>
              </a:tr>
              <a:tr h="945730">
                <a:tc>
                  <a:txBody>
                    <a:bodyPr/>
                    <a:lstStyle/>
                    <a:p>
                      <a:r>
                        <a:rPr lang="en-US" dirty="0" smtClean="0"/>
                        <a:t> Design and innovation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</a:t>
                      </a:r>
                      <a:r>
                        <a:rPr lang="en-US" baseline="0" dirty="0" smtClean="0"/>
                        <a:t> workforce with adequate skills and competitive wage cost</a:t>
                      </a:r>
                      <a:endParaRPr lang="en-US" dirty="0"/>
                    </a:p>
                  </a:txBody>
                  <a:tcPr anchor="ctr"/>
                </a:tc>
              </a:tr>
              <a:tr h="945730">
                <a:tc>
                  <a:txBody>
                    <a:bodyPr/>
                    <a:lstStyle/>
                    <a:p>
                      <a:r>
                        <a:rPr lang="en-US" dirty="0" smtClean="0"/>
                        <a:t> Research and Development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Skilled Engineers and Technicians</a:t>
                      </a:r>
                      <a:endParaRPr lang="en-US" dirty="0"/>
                    </a:p>
                  </a:txBody>
                  <a:tcPr anchor="ctr"/>
                </a:tc>
              </a:tr>
              <a:tr h="806870">
                <a:tc>
                  <a:txBody>
                    <a:bodyPr/>
                    <a:lstStyle/>
                    <a:p>
                      <a:r>
                        <a:rPr lang="en-US" dirty="0" smtClean="0"/>
                        <a:t> Global market</a:t>
                      </a:r>
                      <a:r>
                        <a:rPr lang="en-US" baseline="0" dirty="0" smtClean="0"/>
                        <a:t> access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domestic market</a:t>
                      </a:r>
                      <a:endParaRPr lang="en-US" dirty="0"/>
                    </a:p>
                  </a:txBody>
                  <a:tcPr anchor="ctr"/>
                </a:tc>
              </a:tr>
              <a:tr h="945730">
                <a:tc>
                  <a:txBody>
                    <a:bodyPr/>
                    <a:lstStyle/>
                    <a:p>
                      <a:r>
                        <a:rPr lang="en-US" dirty="0" smtClean="0"/>
                        <a:t> Brand building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Decent capital mobilization market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76402"/>
            <a:ext cx="7924800" cy="39087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2000" dirty="0" smtClean="0"/>
              <a:t>  Acquisition of </a:t>
            </a:r>
            <a:r>
              <a:rPr lang="en-IN" sz="2000" dirty="0" err="1" smtClean="0"/>
              <a:t>Mileta</a:t>
            </a:r>
            <a:r>
              <a:rPr lang="en-IN" sz="2000" dirty="0" smtClean="0"/>
              <a:t> SA, Czech Republic by Alok Industries Ltd, India --- yarn dyed shirting fabrics, damask fabrics, table linen and handkerchief</a:t>
            </a:r>
          </a:p>
          <a:p>
            <a:pPr lvl="0"/>
            <a:endParaRPr lang="en-US" sz="20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2000" dirty="0" smtClean="0"/>
              <a:t>  Acquisition of IMM Spa, Italy by Winsome Group, India ---sweaters</a:t>
            </a:r>
          </a:p>
          <a:p>
            <a:pPr lvl="0"/>
            <a:endParaRPr lang="en-US" sz="20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2000" dirty="0" smtClean="0"/>
              <a:t>  Acquisition of RLS Trading, Slovakia, by Bang Overseas, India --- shirts</a:t>
            </a:r>
          </a:p>
          <a:p>
            <a:pPr lvl="0"/>
            <a:endParaRPr lang="en-US" sz="2000" dirty="0" smtClean="0"/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33400"/>
            <a:ext cx="78486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INDO- EUROPEAN M&amp;A ALLIANCES FACILITATED BY US IN THE AREA OF TEXTILES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4"/>
            <a:ext cx="7924800" cy="52629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All India market research have  been done on the following industries:</a:t>
            </a:r>
          </a:p>
          <a:p>
            <a:pPr lvl="0">
              <a:buFont typeface="Arial" pitchFamily="34" charset="0"/>
              <a:buChar char="•"/>
            </a:pPr>
            <a:endParaRPr lang="en-US" sz="1400" dirty="0" smtClean="0"/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Brake Shoes and Pads used in two wheelers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Ice Cream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Ready to Assemble Furniture Market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Linen Yarn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Synthetic Leather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Spectacle Frames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Packaging Industry – A multi client study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Paper Industry – A multi client study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Laminated Collapsible Tubes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Seamless Tubes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Stationery Products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Indian Spinning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Edible Oils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Formaldehyde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Re-cycled Fiber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Cosmetic Industry 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Household  Furnishing and Floor Coverings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Woven Synthetic Market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Processed Food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Waste Paper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Building Hardware Industry</a:t>
            </a:r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Wire and Cable Industry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81000"/>
            <a:ext cx="7924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PARTIAL LIST OF MARKET RESEARCH ASSIGNMENTS CONDUCTED IN INDIA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PARTIAL LIST OF INTERNATIONAL MARKET RESEARCH ASSIGNMENTS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001000" cy="4247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Market Survey on European Home Textile Market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Market Survey on Shirting fabric in India, Sri Lanka and Bangladesh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Market Survey on Sweater manufacturing in India, Bangladesh and China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Market Survey on underwear and nightwear market in South Asia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study of the Italian market for clothing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study of the French market for clothing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study of the German market for clothing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study of the UK market for clothing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study of the Austrian and Swiss market for clothing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study of the Belgian and Dutch market for clothing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study of the Finnish and Norwegian market for clothing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study of the Spanish and Portuguese market for clothing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study of the Vietnamese and Cambodian market fabric market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924800" cy="35086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en-US" sz="1400" dirty="0" smtClean="0"/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  </a:t>
            </a:r>
            <a:r>
              <a:rPr lang="en-US" sz="1600" dirty="0" smtClean="0"/>
              <a:t>Preparation of Product Profiles for Readymade Garments for the Apparel Export Promotion Council  --  Ministry of Commerce</a:t>
            </a:r>
          </a:p>
          <a:p>
            <a:pPr lvl="0">
              <a:buFont typeface="Arial" pitchFamily="34" charset="0"/>
              <a:buChar char="•"/>
            </a:pP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  International Study for Major Sports Goods &amp; Equipments for the Export Promotion Council of India --  Ministry of Commerce</a:t>
            </a:r>
          </a:p>
          <a:p>
            <a:pPr lvl="0">
              <a:buFont typeface="Arial" pitchFamily="34" charset="0"/>
              <a:buChar char="•"/>
            </a:pP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  Indicative Medium Term Plan for Export Targets and Export Strategies (Sports Goods)  --  Ministry of Commerce</a:t>
            </a:r>
          </a:p>
          <a:p>
            <a:pPr lvl="0">
              <a:buFont typeface="Arial" pitchFamily="34" charset="0"/>
              <a:buChar char="•"/>
            </a:pPr>
            <a:endParaRPr lang="en-US" sz="1600" dirty="0" smtClean="0"/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  The Study of Paper Industry in India  --  Ministry of Commerce and  Indian Agro Paper Mills Association</a:t>
            </a:r>
          </a:p>
          <a:p>
            <a:pPr lvl="0">
              <a:buFont typeface="Arial" pitchFamily="34" charset="0"/>
              <a:buChar char="•"/>
            </a:pPr>
            <a:endParaRPr lang="en-US" sz="1600" dirty="0" smtClean="0"/>
          </a:p>
          <a:p>
            <a:pPr lvl="0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09600"/>
            <a:ext cx="7924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 FEW OF OUR MARKET RESEARCH ASSIGNMENTS CONDUCTED FOR GOVERNMENT OF INDIA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239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SOME OF OUR INTERNATIONAL CLIENTS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7239000" cy="50783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 COCA COLA, USA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CITI BANK, USA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CADBURY, UK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SAMSUNG GROUP, KOREA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TOSHIBA CORPORATION, JAPAN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KARL OTTO BRAUN, GERMANY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CEBAL, USA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ITV, PORTUGAL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HANJIN GROUP, KOREA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CHOONGNAM SPINNING, KOREA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HANIL SYNTHETIC FIBRES, KOREA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DAEWOO CORPORATION, KOREA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ERC STATISTICS INTERNATIONAL, UK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INGHIRAMI GROUP,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SEYMOUR COOKE, UK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HYOSUNG GROUP, KOREA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MARUBENI CORPORATION, JAPAN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MITSUI &amp; CO. LTD, JAPAN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239000" cy="48013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  MITSUBISHI GROUP, JAPAN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VF IMAGEWEAR, USA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SFERA BROS, USA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SARA LEE CORP. USA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HOWA CORPORATION, JAPAN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TEBE TEXTIL, PORTUGAL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ARCO TEXTILES, PORTUGAL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CHANRAI  KEWAL RAM GROUP, SINGAPORE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VICENZO ZUCCHI SPA,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MIROGLIO GROUP, ITALY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TESTA SPA,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INGHIRAMI GROUP,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REDELLI VELLUTI,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GRUPPO ARCTE,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IMM SPA,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DMC GROUP, FRANCE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GRUPPO EMINENCE, FRANCE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33400"/>
            <a:ext cx="7239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SOME OF OUR INTERNATIONAL CLIENTS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239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SOME OF OUR INTERNATIONAL CLIENTS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7239000" cy="48013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  GRUPPO FRANZONI,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GRUPPO GFT,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LONFIL SPA,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GRIGNASCO SPA,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TAIANA VIRGILIO SPA, ITALY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UTE , FRANCE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TALLEGNO 1900,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CAULLIEZ  FRERES, FRANCE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TEXTIL SANTANDERINA, SPAIN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GRUPPO TAVEX, SPAIN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ORFAMA, PORTUGAL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RUSSELL CORP. USA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RAGNO, USA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HILOS IRIS, MEXICO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CANCLINI, ITALY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ENDUTEX, PORTUGAL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TVILLUM, DENMARK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2390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SOME OF OUR INTERNATIONAL CLIENTS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828800"/>
            <a:ext cx="7239000" cy="36933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 BARBOUR CAMPBELL, UK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FILATURA DI GRIGNASCO SPA, ITALY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GREENLEE TEXTRON, USA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MARKET POWER, UK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IL JEONG, KOREA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IMES, UK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JAHNCKE, GERMANY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KYMEN SUKKA, FINLAND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MARPLAN, GERMANY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ORLANDI GROUP, ITALY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PANGRIM CO LTD, KOREA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RUBICON INTERNATIONAL, UK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SAMYANG CORPORATION, KOREA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1397000"/>
          <a:ext cx="7467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457200"/>
            <a:ext cx="47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>
                <a:solidFill>
                  <a:srgbClr val="EF8025"/>
                </a:solidFill>
              </a:rPr>
              <a:t>GRUPPO PROTECH</a:t>
            </a:r>
            <a:endParaRPr lang="en-IN" sz="3600" b="1" spc="600" dirty="0">
              <a:solidFill>
                <a:srgbClr val="EF802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2860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Protech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Italia/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Camal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Consulting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Via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Costa 20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21013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Gallarate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(VA)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ITALY</a:t>
            </a:r>
            <a:endParaRPr lang="en-I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5257800"/>
            <a:ext cx="974108" cy="9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057400" y="5513696"/>
            <a:ext cx="154390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12431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44468256"/>
              </p:ext>
            </p:extLst>
          </p:nvPr>
        </p:nvGraphicFramePr>
        <p:xfrm>
          <a:off x="499959" y="501868"/>
          <a:ext cx="8139545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30170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5"/>
            <a:ext cx="79248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INVESTMENTS BY INDIAN COMPANIES IN ITALY </a:t>
            </a:r>
            <a:endParaRPr lang="en-IN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801" y="1066800"/>
            <a:ext cx="7924800" cy="5029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5004769"/>
              </p:ext>
            </p:extLst>
          </p:nvPr>
        </p:nvGraphicFramePr>
        <p:xfrm>
          <a:off x="152401" y="2523286"/>
          <a:ext cx="8420100" cy="173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38400" y="2819406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+</a:t>
            </a:r>
            <a:endParaRPr lang="en-IN" sz="7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1098" y="2724807"/>
            <a:ext cx="99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WHAT    WE HAVE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3" y="2819406"/>
            <a:ext cx="353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=</a:t>
            </a:r>
            <a:endParaRPr lang="en-IN" sz="7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  <p:extLst>
      <p:ext uri="{BB962C8B-B14F-4D97-AF65-F5344CB8AC3E}">
        <p14:creationId xmlns:p14="http://schemas.microsoft.com/office/powerpoint/2010/main" val="10470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2465" y="471082"/>
            <a:ext cx="3179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Come to India!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95" y="1222506"/>
            <a:ext cx="5610207" cy="5177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848600" y="6159500"/>
            <a:ext cx="983676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ld English Text MT" panose="03040902040508030806" pitchFamily="66" charset="0"/>
              </a:rPr>
              <a:t>Protech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764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THANK YOU</a:t>
            </a:r>
          </a:p>
          <a:p>
            <a:pPr algn="ctr"/>
            <a:endParaRPr lang="en-US" sz="6000" b="1" dirty="0" smtClean="0"/>
          </a:p>
          <a:p>
            <a:pPr algn="ctr"/>
            <a:r>
              <a:rPr lang="en-US" sz="6000" b="1" dirty="0" smtClean="0"/>
              <a:t>GRAZIE 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6839</TotalTime>
  <Words>4600</Words>
  <Application>Microsoft Office PowerPoint</Application>
  <PresentationFormat>Presentazione su schermo (4:3)</PresentationFormat>
  <Paragraphs>1175</Paragraphs>
  <Slides>92</Slides>
  <Notes>9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92</vt:i4>
      </vt:variant>
    </vt:vector>
  </HeadingPairs>
  <TitlesOfParts>
    <vt:vector size="93" baseType="lpstr">
      <vt:lpstr>Aspect</vt:lpstr>
      <vt:lpstr>INDIA   A Land of Thousand Opportunities  A Joint Presentation by    Protech India Ltd and Protech Italia  in collaboration with   AIME, Italy, Provex, Italy, Camera Di Commercio Di Varese and Banca Di Credito Cooperativo e Fidi Altitalia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S.Prandoni</cp:lastModifiedBy>
  <cp:revision>647</cp:revision>
  <dcterms:created xsi:type="dcterms:W3CDTF">2015-03-05T07:03:07Z</dcterms:created>
  <dcterms:modified xsi:type="dcterms:W3CDTF">2015-03-26T21:00:35Z</dcterms:modified>
</cp:coreProperties>
</file>